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65" r:id="rId3"/>
    <p:sldMasterId id="2147483668" r:id="rId4"/>
    <p:sldMasterId id="2147483672" r:id="rId5"/>
  </p:sldMasterIdLst>
  <p:notesMasterIdLst>
    <p:notesMasterId r:id="rId37"/>
  </p:notesMasterIdLst>
  <p:sldIdLst>
    <p:sldId id="1825" r:id="rId6"/>
    <p:sldId id="1889" r:id="rId7"/>
    <p:sldId id="1890" r:id="rId8"/>
    <p:sldId id="2548" r:id="rId9"/>
    <p:sldId id="2587" r:id="rId10"/>
    <p:sldId id="2559" r:id="rId11"/>
    <p:sldId id="1891" r:id="rId12"/>
    <p:sldId id="2555" r:id="rId13"/>
    <p:sldId id="2608" r:id="rId14"/>
    <p:sldId id="2609" r:id="rId15"/>
    <p:sldId id="2576" r:id="rId16"/>
    <p:sldId id="2610" r:id="rId17"/>
    <p:sldId id="2611" r:id="rId18"/>
    <p:sldId id="2581" r:id="rId19"/>
    <p:sldId id="2556" r:id="rId20"/>
    <p:sldId id="2582" r:id="rId21"/>
    <p:sldId id="2588" r:id="rId22"/>
    <p:sldId id="1892" r:id="rId23"/>
    <p:sldId id="2554" r:id="rId24"/>
    <p:sldId id="2612" r:id="rId25"/>
    <p:sldId id="2613" r:id="rId26"/>
    <p:sldId id="2614" r:id="rId27"/>
    <p:sldId id="2560" r:id="rId28"/>
    <p:sldId id="2553" r:id="rId29"/>
    <p:sldId id="1893" r:id="rId30"/>
    <p:sldId id="2615" r:id="rId31"/>
    <p:sldId id="2616" r:id="rId32"/>
    <p:sldId id="2617" r:id="rId33"/>
    <p:sldId id="1894" r:id="rId34"/>
    <p:sldId id="2550" r:id="rId35"/>
    <p:sldId id="1826" r:id="rId36"/>
  </p:sldIdLst>
  <p:sldSz cx="12192000" cy="6858000"/>
  <p:notesSz cx="6858000" cy="9144000"/>
  <p:embeddedFontLst>
    <p:embeddedFont>
      <p:font typeface="Cambria Math" panose="02040503050406030204" pitchFamily="18" charset="0"/>
      <p:regular r:id="rId38"/>
    </p:embeddedFont>
    <p:embeddedFont>
      <p:font typeface="Century Gothic" panose="020B0502020202020204" pitchFamily="34" charset="0"/>
      <p:regular r:id="rId39"/>
      <p:bold r:id="rId40"/>
      <p:italic r:id="rId41"/>
      <p:boldItalic r:id="rId42"/>
    </p:embeddedFont>
    <p:embeddedFont>
      <p:font typeface="等线" panose="02010600030101010101" pitchFamily="2" charset="-122"/>
      <p:regular r:id="rId43"/>
      <p:bold r:id="rId44"/>
    </p:embeddedFont>
    <p:embeddedFont>
      <p:font typeface="等线 Light" panose="02010600030101010101" pitchFamily="2" charset="-122"/>
      <p:regular r:id="rId45"/>
    </p:embeddedFont>
    <p:embeddedFont>
      <p:font typeface="黑体" panose="02010609060101010101" pitchFamily="49" charset="-122"/>
      <p:regular r:id="rId46"/>
    </p:embeddedFont>
    <p:embeddedFont>
      <p:font typeface="微软雅黑" panose="020B0503020204020204" pitchFamily="34" charset="-122"/>
      <p:regular r:id="rId47"/>
      <p:bold r:id="rId48"/>
    </p:embeddedFont>
    <p:embeddedFont>
      <p:font typeface="微软雅黑 Light" panose="020B0502040204020203" pitchFamily="34" charset="-122"/>
      <p:regular r:id="rId4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润洲 陶" initials="润洲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3F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36" autoAdjust="0"/>
    <p:restoredTop sz="95238" autoAdjust="0"/>
  </p:normalViewPr>
  <p:slideViewPr>
    <p:cSldViewPr snapToGrid="0">
      <p:cViewPr varScale="1">
        <p:scale>
          <a:sx n="91" d="100"/>
          <a:sy n="91" d="100"/>
        </p:scale>
        <p:origin x="595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font" Target="fonts/font4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12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font" Target="fonts/font7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3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B3A830-8480-4109-B27A-8709E45D9F8D}" type="datetimeFigureOut">
              <a:rPr lang="zh-CN" altLang="en-US" smtClean="0"/>
              <a:t>2020/6/13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FFEF5-EFB4-4945-90BB-24720F69BE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10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15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16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17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18AA5F0-770B-410C-90B7-ECBA0CF902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19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18AA5F0-770B-410C-90B7-ECBA0CF902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20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24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18AA5F0-770B-410C-90B7-ECBA0CF902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26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27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28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18AA5F0-770B-410C-90B7-ECBA0CF902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18AA5F0-770B-410C-90B7-ECBA0CF902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30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31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4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5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6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18AA5F0-770B-410C-90B7-ECBA0CF902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8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9</a:t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9AC60-4B59-442A-B3C9-1BE170A820E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9AC60-4B59-442A-B3C9-1BE170A820E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9AC60-4B59-442A-B3C9-1BE170A820E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任意多边形: 形状 39"/>
          <p:cNvSpPr/>
          <p:nvPr userDrawn="1"/>
        </p:nvSpPr>
        <p:spPr>
          <a:xfrm>
            <a:off x="221886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9" name="任意多边形: 形状 39"/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" name="任意多边形: 形状 39"/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任意多边形: 形状 74"/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" name="标题 47"/>
          <p:cNvSpPr>
            <a:spLocks noGrp="1"/>
          </p:cNvSpPr>
          <p:nvPr>
            <p:ph type="title" hasCustomPrompt="1"/>
          </p:nvPr>
        </p:nvSpPr>
        <p:spPr>
          <a:xfrm>
            <a:off x="671368" y="2616692"/>
            <a:ext cx="701500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13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671367" y="2352090"/>
            <a:ext cx="5137927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14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671366" y="4094394"/>
            <a:ext cx="6221139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2104863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◁ BIT </a:t>
            </a: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▷</a:t>
            </a:r>
            <a:endParaRPr kumimoji="0" lang="zh-CN" altLang="en-US" sz="2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671368" y="6061309"/>
            <a:ext cx="2479573" cy="304965"/>
            <a:chOff x="671368" y="6061309"/>
            <a:chExt cx="2479573" cy="304965"/>
          </a:xfrm>
        </p:grpSpPr>
        <p:grpSp>
          <p:nvGrpSpPr>
            <p:cNvPr id="74" name="组合 7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</p:grpSpPr>
          <p:sp>
            <p:nvSpPr>
              <p:cNvPr id="8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0" name="Freeform 6"/>
              <p:cNvSpPr/>
              <p:nvPr/>
            </p:nvSpPr>
            <p:spPr bwMode="auto">
              <a:xfrm>
                <a:off x="4620305" y="1246611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endParaRPr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9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9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9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9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9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</p:grpSp>
        <p:grpSp>
          <p:nvGrpSpPr>
            <p:cNvPr id="75" name="组合 7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</p:grpSpPr>
          <p:grpSp>
            <p:nvGrpSpPr>
              <p:cNvPr id="76" name="组合 7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8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8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77" name="组合 7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8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8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8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8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8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79" name="组合 7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8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8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/>
          <p:cNvSpPr/>
          <p:nvPr userDrawn="1">
            <p:custDataLst>
              <p:tags r:id="rId1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1" name="任意多边形: 形状 30"/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43364" y="2558484"/>
            <a:ext cx="6206079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85030"/>
            <a:ext cx="6229674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9" name="任意多边形: 形状 118"/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6" name="任意多边形: 形状 105"/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8" name="任意多边形: 形状 117"/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9" name="任意多边形: 形状 83"/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50" name="任意多边形: 形状 83"/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02" name="任意多边形: 形状 101"/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4" name="任意多边形: 形状 83"/>
          <p:cNvSpPr/>
          <p:nvPr userDrawn="1"/>
        </p:nvSpPr>
        <p:spPr>
          <a:xfrm>
            <a:off x="1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48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515938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</a:p>
        </p:txBody>
      </p:sp>
      <p:sp>
        <p:nvSpPr>
          <p:cNvPr id="38" name="文本占位符 5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141362" y="5528219"/>
            <a:ext cx="7909277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BIT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|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SINCE 1940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0272478" y="6308389"/>
            <a:ext cx="1629576" cy="198576"/>
            <a:chOff x="10272478" y="6308389"/>
            <a:chExt cx="1629576" cy="198576"/>
          </a:xfrm>
        </p:grpSpPr>
        <p:grpSp>
          <p:nvGrpSpPr>
            <p:cNvPr id="40" name="组合 39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1" name="Freeform 6"/>
              <p:cNvSpPr/>
              <p:nvPr/>
            </p:nvSpPr>
            <p:spPr bwMode="auto">
              <a:xfrm>
                <a:off x="4620306" y="1237050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endParaRPr>
              </a:p>
            </p:txBody>
          </p:sp>
          <p:grpSp>
            <p:nvGrpSpPr>
              <p:cNvPr id="72" name="组合 7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7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7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7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7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</p:grpSp>
        <p:grpSp>
          <p:nvGrpSpPr>
            <p:cNvPr id="41" name="组合 40"/>
            <p:cNvGrpSpPr/>
            <p:nvPr userDrawn="1"/>
          </p:nvGrpSpPr>
          <p:grpSpPr>
            <a:xfrm>
              <a:off x="10272478" y="6308389"/>
              <a:ext cx="721622" cy="198576"/>
              <a:chOff x="2372715" y="161759"/>
              <a:chExt cx="2714952" cy="747103"/>
            </a:xfrm>
          </p:grpSpPr>
          <p:grpSp>
            <p:nvGrpSpPr>
              <p:cNvPr id="42" name="组合 41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6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6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6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6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6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6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4613354" y="313344"/>
                <a:ext cx="474313" cy="479486"/>
                <a:chOff x="11893474" y="1994534"/>
                <a:chExt cx="286683" cy="289808"/>
              </a:xfrm>
              <a:solidFill>
                <a:schemeClr val="accent3"/>
              </a:solidFill>
            </p:grpSpPr>
            <p:sp>
              <p:nvSpPr>
                <p:cNvPr id="46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4"/>
                  <a:ext cx="204058" cy="285679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7" name="Freeform 12"/>
                <p:cNvSpPr/>
                <p:nvPr/>
              </p:nvSpPr>
              <p:spPr bwMode="auto">
                <a:xfrm>
                  <a:off x="11893474" y="2009126"/>
                  <a:ext cx="109877" cy="275216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/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-1" fmla="*/ 0 w 3162300"/>
              <a:gd name="connsiteY0-2" fmla="*/ 2147409 h 2238849"/>
              <a:gd name="connsiteX1-3" fmla="*/ 0 w 3162300"/>
              <a:gd name="connsiteY1-4" fmla="*/ 1565265 h 2238849"/>
              <a:gd name="connsiteX2-5" fmla="*/ 0 w 3162300"/>
              <a:gd name="connsiteY2-6" fmla="*/ 1544697 h 2238849"/>
              <a:gd name="connsiteX3-7" fmla="*/ 0 w 3162300"/>
              <a:gd name="connsiteY3-8" fmla="*/ 0 h 2238849"/>
              <a:gd name="connsiteX4-9" fmla="*/ 1585774 w 3162300"/>
              <a:gd name="connsiteY4-10" fmla="*/ 1112898 h 2238849"/>
              <a:gd name="connsiteX5-11" fmla="*/ 3162300 w 3162300"/>
              <a:gd name="connsiteY5-12" fmla="*/ 0 h 2238849"/>
              <a:gd name="connsiteX6-13" fmla="*/ 3162300 w 3162300"/>
              <a:gd name="connsiteY6-14" fmla="*/ 1544697 h 2238849"/>
              <a:gd name="connsiteX7-15" fmla="*/ 3162300 w 3162300"/>
              <a:gd name="connsiteY7-16" fmla="*/ 1565265 h 2238849"/>
              <a:gd name="connsiteX8-17" fmla="*/ 3162300 w 3162300"/>
              <a:gd name="connsiteY8-18" fmla="*/ 2147409 h 2238849"/>
              <a:gd name="connsiteX9" fmla="*/ 91440 w 3162300"/>
              <a:gd name="connsiteY9" fmla="*/ 2238849 h 2238849"/>
              <a:gd name="connsiteX0-19" fmla="*/ 0 w 3162300"/>
              <a:gd name="connsiteY0-20" fmla="*/ 2147409 h 2147409"/>
              <a:gd name="connsiteX1-21" fmla="*/ 0 w 3162300"/>
              <a:gd name="connsiteY1-22" fmla="*/ 1565265 h 2147409"/>
              <a:gd name="connsiteX2-23" fmla="*/ 0 w 3162300"/>
              <a:gd name="connsiteY2-24" fmla="*/ 1544697 h 2147409"/>
              <a:gd name="connsiteX3-25" fmla="*/ 0 w 3162300"/>
              <a:gd name="connsiteY3-26" fmla="*/ 0 h 2147409"/>
              <a:gd name="connsiteX4-27" fmla="*/ 1585774 w 3162300"/>
              <a:gd name="connsiteY4-28" fmla="*/ 1112898 h 2147409"/>
              <a:gd name="connsiteX5-29" fmla="*/ 3162300 w 3162300"/>
              <a:gd name="connsiteY5-30" fmla="*/ 0 h 2147409"/>
              <a:gd name="connsiteX6-31" fmla="*/ 3162300 w 3162300"/>
              <a:gd name="connsiteY6-32" fmla="*/ 1544697 h 2147409"/>
              <a:gd name="connsiteX7-33" fmla="*/ 3162300 w 3162300"/>
              <a:gd name="connsiteY7-34" fmla="*/ 1565265 h 2147409"/>
              <a:gd name="connsiteX8-35" fmla="*/ 3162300 w 3162300"/>
              <a:gd name="connsiteY8-36" fmla="*/ 2147409 h 21474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/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-1" fmla="*/ 0 w 3162300"/>
              <a:gd name="connsiteY0-2" fmla="*/ 1871961 h 1963401"/>
              <a:gd name="connsiteX1-3" fmla="*/ 0 w 3162300"/>
              <a:gd name="connsiteY1-4" fmla="*/ 0 h 1963401"/>
              <a:gd name="connsiteX2-5" fmla="*/ 3162300 w 3162300"/>
              <a:gd name="connsiteY2-6" fmla="*/ 0 h 1963401"/>
              <a:gd name="connsiteX3-7" fmla="*/ 3162300 w 3162300"/>
              <a:gd name="connsiteY3-8" fmla="*/ 1871961 h 1963401"/>
              <a:gd name="connsiteX4-9" fmla="*/ 91440 w 3162300"/>
              <a:gd name="connsiteY4-10" fmla="*/ 1963401 h 1963401"/>
              <a:gd name="connsiteX0-11" fmla="*/ 0 w 3162300"/>
              <a:gd name="connsiteY0-12" fmla="*/ 1871961 h 1871961"/>
              <a:gd name="connsiteX1-13" fmla="*/ 0 w 3162300"/>
              <a:gd name="connsiteY1-14" fmla="*/ 0 h 1871961"/>
              <a:gd name="connsiteX2-15" fmla="*/ 3162300 w 3162300"/>
              <a:gd name="connsiteY2-16" fmla="*/ 0 h 1871961"/>
              <a:gd name="connsiteX3-17" fmla="*/ 3162300 w 3162300"/>
              <a:gd name="connsiteY3-18" fmla="*/ 1871961 h 18719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/>
          <a:srcRect r="25963"/>
          <a:stretch>
            <a:fillRect/>
          </a:stretch>
        </p:blipFill>
        <p:spPr>
          <a:xfrm>
            <a:off x="7191376" y="133072"/>
            <a:ext cx="5028334" cy="65357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3697615" y="4908366"/>
            <a:ext cx="7059690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"/>
                  </a:prstClr>
                </a:solidFill>
                <a:effectLst/>
                <a:uLnTx/>
                <a:uFillTx/>
                <a:latin typeface="Arial" panose="02080604020202020204" pitchFamily="34" charset="0"/>
                <a:ea typeface="微软雅黑" panose="020B0503020204020204" charset="-122"/>
                <a:cs typeface="Arial" panose="02080604020202020204" pitchFamily="34" charset="0"/>
              </a:rPr>
              <a:t>BEIJING INSTITUTE OF TECHNOLOGY</a:t>
            </a: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/>
          <p:cNvGrpSpPr/>
          <p:nvPr userDrawn="1"/>
        </p:nvGrpSpPr>
        <p:grpSpPr>
          <a:xfrm>
            <a:off x="566553" y="2031917"/>
            <a:ext cx="1778298" cy="3243219"/>
            <a:chOff x="611818" y="2031917"/>
            <a:chExt cx="1709547" cy="3117834"/>
          </a:xfrm>
        </p:grpSpPr>
        <p:grpSp>
          <p:nvGrpSpPr>
            <p:cNvPr id="70" name="组合 69"/>
            <p:cNvGrpSpPr/>
            <p:nvPr/>
          </p:nvGrpSpPr>
          <p:grpSpPr>
            <a:xfrm>
              <a:off x="611818" y="2051403"/>
              <a:ext cx="567014" cy="3098348"/>
              <a:chOff x="11305242" y="2003776"/>
              <a:chExt cx="354194" cy="1935432"/>
            </a:xfrm>
            <a:solidFill>
              <a:schemeClr val="bg1">
                <a:alpha val="5000"/>
              </a:schemeClr>
            </a:solidFill>
          </p:grpSpPr>
          <p:sp>
            <p:nvSpPr>
              <p:cNvPr id="85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6" name="Freeform 6"/>
              <p:cNvSpPr/>
              <p:nvPr/>
            </p:nvSpPr>
            <p:spPr bwMode="auto">
              <a:xfrm>
                <a:off x="11382341" y="3639427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endParaRPr>
              </a:p>
            </p:txBody>
          </p:sp>
          <p:grpSp>
            <p:nvGrpSpPr>
              <p:cNvPr id="87" name="组合 86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9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9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88" name="组合 87"/>
              <p:cNvGrpSpPr/>
              <p:nvPr/>
            </p:nvGrpSpPr>
            <p:grpSpPr>
              <a:xfrm>
                <a:off x="11380191" y="2640087"/>
                <a:ext cx="214274" cy="229664"/>
                <a:chOff x="3792874" y="3156423"/>
                <a:chExt cx="331330" cy="355128"/>
              </a:xfrm>
              <a:grpFill/>
            </p:grpSpPr>
            <p:sp>
              <p:nvSpPr>
                <p:cNvPr id="8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9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9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</p:grpSp>
        <p:grpSp>
          <p:nvGrpSpPr>
            <p:cNvPr id="71" name="组合 70"/>
            <p:cNvGrpSpPr/>
            <p:nvPr userDrawn="1"/>
          </p:nvGrpSpPr>
          <p:grpSpPr>
            <a:xfrm>
              <a:off x="1752713" y="2031917"/>
              <a:ext cx="568652" cy="3091276"/>
              <a:chOff x="1752714" y="2031919"/>
              <a:chExt cx="568653" cy="3091274"/>
            </a:xfrm>
          </p:grpSpPr>
          <p:grpSp>
            <p:nvGrpSpPr>
              <p:cNvPr id="72" name="组合 71"/>
              <p:cNvGrpSpPr/>
              <p:nvPr/>
            </p:nvGrpSpPr>
            <p:grpSpPr>
              <a:xfrm>
                <a:off x="1769227" y="3776579"/>
                <a:ext cx="501270" cy="527572"/>
                <a:chOff x="6113463" y="3541713"/>
                <a:chExt cx="484188" cy="50958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8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8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/>
              <p:cNvGrpSpPr/>
              <p:nvPr/>
            </p:nvGrpSpPr>
            <p:grpSpPr>
              <a:xfrm>
                <a:off x="1752714" y="2031919"/>
                <a:ext cx="568653" cy="718220"/>
                <a:chOff x="6108700" y="2066926"/>
                <a:chExt cx="549275" cy="69373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8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8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74" name="组合 73"/>
              <p:cNvGrpSpPr/>
              <p:nvPr/>
            </p:nvGrpSpPr>
            <p:grpSpPr>
              <a:xfrm>
                <a:off x="1855433" y="3075554"/>
                <a:ext cx="381292" cy="328704"/>
                <a:chOff x="6186488" y="2930526"/>
                <a:chExt cx="368300" cy="317500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7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7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8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75" name="组合 74"/>
              <p:cNvGrpSpPr/>
              <p:nvPr/>
            </p:nvGrpSpPr>
            <p:grpSpPr>
              <a:xfrm>
                <a:off x="1804180" y="4681015"/>
                <a:ext cx="442058" cy="442178"/>
                <a:chOff x="11893476" y="1994536"/>
                <a:chExt cx="277932" cy="278006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76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5308" cy="27343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77" name="Freeform 12"/>
                <p:cNvSpPr/>
                <p:nvPr/>
              </p:nvSpPr>
              <p:spPr bwMode="auto">
                <a:xfrm>
                  <a:off x="11893476" y="2009127"/>
                  <a:ext cx="105167" cy="263415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44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697616" y="1658264"/>
            <a:ext cx="7059689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87430" y="1483539"/>
            <a:ext cx="7373912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1" name="文本框 40"/>
          <p:cNvSpPr txBox="1"/>
          <p:nvPr userDrawn="1"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"/>
                  </a:prstClr>
                </a:solidFill>
                <a:effectLst/>
                <a:uLnTx/>
                <a:uFillTx/>
                <a:latin typeface="Arial" panose="02080604020202020204" pitchFamily="34" charset="0"/>
                <a:ea typeface="微软雅黑" panose="020B0503020204020204" charset="-122"/>
                <a:cs typeface="Arial" panose="02080604020202020204" pitchFamily="34" charset="0"/>
              </a:rPr>
              <a:t>BEIJING INSTITUTE OF TECHNOLOGY</a:t>
            </a: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 userDrawn="1"/>
        </p:nvGrpSpPr>
        <p:grpSpPr>
          <a:xfrm>
            <a:off x="9834169" y="2044937"/>
            <a:ext cx="1778296" cy="3249639"/>
            <a:chOff x="611819" y="2031917"/>
            <a:chExt cx="1709546" cy="3124006"/>
          </a:xfrm>
        </p:grpSpPr>
        <p:grpSp>
          <p:nvGrpSpPr>
            <p:cNvPr id="46" name="组合 45"/>
            <p:cNvGrpSpPr/>
            <p:nvPr/>
          </p:nvGrpSpPr>
          <p:grpSpPr>
            <a:xfrm>
              <a:off x="611819" y="2051403"/>
              <a:ext cx="567014" cy="3098349"/>
              <a:chOff x="11305242" y="2003776"/>
              <a:chExt cx="354194" cy="1935432"/>
            </a:xfrm>
            <a:solidFill>
              <a:schemeClr val="bg1">
                <a:alpha val="5000"/>
              </a:schemeClr>
            </a:solidFill>
          </p:grpSpPr>
          <p:sp>
            <p:nvSpPr>
              <p:cNvPr id="61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2" name="Freeform 6"/>
              <p:cNvSpPr/>
              <p:nvPr/>
            </p:nvSpPr>
            <p:spPr bwMode="auto">
              <a:xfrm>
                <a:off x="11382341" y="3639427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endParaRPr>
              </a:p>
            </p:txBody>
          </p:sp>
          <p:grpSp>
            <p:nvGrpSpPr>
              <p:cNvPr id="63" name="组合 62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68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69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64" name="组合 63"/>
              <p:cNvGrpSpPr/>
              <p:nvPr/>
            </p:nvGrpSpPr>
            <p:grpSpPr>
              <a:xfrm>
                <a:off x="11380191" y="2640087"/>
                <a:ext cx="214274" cy="229664"/>
                <a:chOff x="3792874" y="3156423"/>
                <a:chExt cx="331330" cy="355128"/>
              </a:xfrm>
              <a:grpFill/>
            </p:grpSpPr>
            <p:sp>
              <p:nvSpPr>
                <p:cNvPr id="65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66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67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</p:grpSp>
        <p:grpSp>
          <p:nvGrpSpPr>
            <p:cNvPr id="47" name="组合 46"/>
            <p:cNvGrpSpPr/>
            <p:nvPr userDrawn="1"/>
          </p:nvGrpSpPr>
          <p:grpSpPr>
            <a:xfrm>
              <a:off x="1752713" y="2031917"/>
              <a:ext cx="568652" cy="3124006"/>
              <a:chOff x="1752713" y="2031917"/>
              <a:chExt cx="568652" cy="3124006"/>
            </a:xfrm>
          </p:grpSpPr>
          <p:grpSp>
            <p:nvGrpSpPr>
              <p:cNvPr id="48" name="组合 47"/>
              <p:cNvGrpSpPr/>
              <p:nvPr/>
            </p:nvGrpSpPr>
            <p:grpSpPr>
              <a:xfrm>
                <a:off x="1769224" y="3776575"/>
                <a:ext cx="501269" cy="527571"/>
                <a:chOff x="6113463" y="3541713"/>
                <a:chExt cx="484188" cy="50958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9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60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1752713" y="2031917"/>
                <a:ext cx="568652" cy="718219"/>
                <a:chOff x="6108700" y="2066926"/>
                <a:chExt cx="549275" cy="69373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5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855431" y="3075552"/>
                <a:ext cx="381292" cy="328704"/>
                <a:chOff x="6186488" y="2930526"/>
                <a:chExt cx="368300" cy="317500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4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55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56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51" name="组合 50"/>
              <p:cNvGrpSpPr/>
              <p:nvPr/>
            </p:nvGrpSpPr>
            <p:grpSpPr>
              <a:xfrm>
                <a:off x="1804145" y="4681015"/>
                <a:ext cx="466327" cy="474908"/>
                <a:chOff x="11893475" y="1994536"/>
                <a:chExt cx="293191" cy="298584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2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210566" cy="294792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53" name="Freeform 12"/>
                <p:cNvSpPr/>
                <p:nvPr/>
              </p:nvSpPr>
              <p:spPr bwMode="auto">
                <a:xfrm>
                  <a:off x="11893475" y="2009126"/>
                  <a:ext cx="113382" cy="283994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70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87429" y="4461296"/>
            <a:ext cx="7373913" cy="119983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答辩人：北小理</a:t>
            </a:r>
            <a:endParaRPr lang="en-US" altLang="zh-CN" dirty="0"/>
          </a:p>
          <a:p>
            <a:pPr lvl="0"/>
            <a:r>
              <a:rPr lang="zh-CN" altLang="en-US" dirty="0"/>
              <a:t>导　师：京小工</a:t>
            </a:r>
            <a:endParaRPr lang="en-US" altLang="zh-CN" dirty="0"/>
          </a:p>
          <a:p>
            <a:pPr lvl="0"/>
            <a:r>
              <a:rPr lang="zh-CN" altLang="en-US" dirty="0"/>
              <a:t>时　间：</a:t>
            </a:r>
            <a:fld id="{F6F1CC6F-731D-497C-9A0B-70CB610DC019}" type="datetime1">
              <a:rPr lang="zh-CN" altLang="en-US" dirty="0" smtClean="0"/>
              <a:t>​</a:t>
            </a:fld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8000" b="1" i="0" u="none" strike="noStrike" kern="1200" cap="none" spc="5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Contents</a:t>
            </a:r>
            <a:r>
              <a:rPr kumimoji="0" lang="en-US" altLang="zh-CN" sz="4400" b="1" i="0" u="none" strike="noStrike" kern="1200" cap="none" spc="5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■</a:t>
            </a:r>
            <a:endParaRPr kumimoji="0" lang="zh-CN" altLang="en-US" sz="4400" b="1" i="0" u="none" strike="noStrike" kern="1200" cap="none" spc="5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6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结构大纲</a:t>
            </a: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80604020202020204" pitchFamily="34" charset="0"/>
                <a:ea typeface="微软雅黑" panose="020B0503020204020204" charset="-122"/>
                <a:cs typeface="Arial" panose="02080604020202020204" pitchFamily="34" charset="0"/>
              </a:rPr>
              <a:t>BEIJING INSTITUTE OF TECHNOLOGY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80604020202020204" pitchFamily="34" charset="0"/>
              <a:ea typeface="微软雅黑" panose="020B0503020204020204" charset="-122"/>
              <a:cs typeface="Arial" panose="0208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/>
          <p:cNvSpPr/>
          <p:nvPr userDrawn="1"/>
        </p:nvSpPr>
        <p:spPr>
          <a:xfrm flipH="1">
            <a:off x="-2" y="-2"/>
            <a:ext cx="12192000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0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endParaRPr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5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5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5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59" name="文本框 58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r="20215"/>
          <a:stretch>
            <a:fillRect/>
          </a:stretch>
        </p:blipFill>
        <p:spPr>
          <a:xfrm>
            <a:off x="6592525" y="0"/>
            <a:ext cx="5609371" cy="6765696"/>
          </a:xfrm>
          <a:prstGeom prst="rect">
            <a:avLst/>
          </a:prstGeom>
        </p:spPr>
      </p:pic>
      <p:sp>
        <p:nvSpPr>
          <p:cNvPr id="63" name="任意多边形: 形状 59"/>
          <p:cNvSpPr/>
          <p:nvPr userDrawn="1"/>
        </p:nvSpPr>
        <p:spPr>
          <a:xfrm flipH="1">
            <a:off x="-2" y="-2"/>
            <a:ext cx="12192000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1" name="组合 30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6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7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endParaRPr>
              </a:p>
            </p:txBody>
          </p:sp>
          <p:grpSp>
            <p:nvGrpSpPr>
              <p:cNvPr id="48" name="组合 47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3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54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0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51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52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</p:grpSp>
        <p:grpSp>
          <p:nvGrpSpPr>
            <p:cNvPr id="32" name="组合 31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3" name="组合 32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4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5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34" name="组合 33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2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3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39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0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1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37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38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55" name="文本框 54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9AC60-4B59-442A-B3C9-1BE170A820E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6" name="组合 5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/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/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6" name="组合 10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/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cxnSp>
        <p:nvCxnSpPr>
          <p:cNvPr id="96" name="直接连接符 95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/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/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/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62" name="组合 6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77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79" name="组合 78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组合 79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1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组合 6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4" name="组合 6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6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6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68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9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9AC60-4B59-442A-B3C9-1BE170A820E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2" name="组合 6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7" name="组合 56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6" name="组合 5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9AC60-4B59-442A-B3C9-1BE170A820E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9AC60-4B59-442A-B3C9-1BE170A820E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9AC60-4B59-442A-B3C9-1BE170A820E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9AC60-4B59-442A-B3C9-1BE170A820E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9AC60-4B59-442A-B3C9-1BE170A820E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9AC60-4B59-442A-B3C9-1BE170A820E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9AC60-4B59-442A-B3C9-1BE170A820E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ransition spd="med">
    <p:fade/>
  </p:transition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ransition spd="med">
    <p:fade/>
  </p:transition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ransition spd="med">
    <p:fade/>
  </p:transition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t>2020/6/13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3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549208" y="4270263"/>
            <a:ext cx="7287114" cy="15785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答辩人：陶润洲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导　师：赵三元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时　间：</a:t>
            </a:r>
            <a:fld id="{557380AF-A950-485A-9126-2F7168CD3CCC}" type="datetime1">
              <a:rPr lang="zh-CN" altLang="en-US" dirty="0" smtClean="0"/>
              <a:t>2020/6/13</a:t>
            </a:fld>
            <a:endParaRPr lang="zh-CN" altLang="en-US" dirty="0"/>
          </a:p>
        </p:txBody>
      </p:sp>
      <p:sp>
        <p:nvSpPr>
          <p:cNvPr id="20" name="文本占位符 27"/>
          <p:cNvSpPr>
            <a:spLocks noGrp="1"/>
          </p:cNvSpPr>
          <p:nvPr>
            <p:ph type="body" sz="quarter" idx="13"/>
          </p:nvPr>
        </p:nvSpPr>
        <p:spPr>
          <a:xfrm>
            <a:off x="3549208" y="1484311"/>
            <a:ext cx="7287114" cy="2386807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sz="6000" b="1" dirty="0">
                <a:latin typeface="+mn-ea"/>
                <a:ea typeface="+mn-ea"/>
              </a:rPr>
              <a:t>无锚点框的全卷积单阶段目标检测方法研究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3549208" y="4010868"/>
            <a:ext cx="7287114" cy="0"/>
          </a:xfrm>
          <a:prstGeom prst="line">
            <a:avLst/>
          </a:prstGeom>
          <a:ln w="28575" cmpd="sng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算法介绍</a:t>
            </a:r>
          </a:p>
        </p:txBody>
      </p:sp>
      <p:sp>
        <p:nvSpPr>
          <p:cNvPr id="3" name="矩形 2"/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476" y="1182609"/>
            <a:ext cx="4290432" cy="464860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277804" y="1866432"/>
            <a:ext cx="3807349" cy="722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spc="3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多框冲突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277804" y="2797274"/>
            <a:ext cx="3927929" cy="10452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当映射回原图的点落入多个目标框，选取面积最小的目标框与该点关联。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1259940" y="2661234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算法介绍</a:t>
            </a:r>
          </a:p>
        </p:txBody>
      </p:sp>
      <p:sp>
        <p:nvSpPr>
          <p:cNvPr id="3" name="矩形 2"/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695" y="1192537"/>
            <a:ext cx="3952875" cy="46386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175205" y="1464175"/>
            <a:ext cx="3807349" cy="722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spc="3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回归目标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175205" y="2395017"/>
            <a:ext cx="3927929" cy="10452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特征图上映射回原图的点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(x,y)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与目标框相关联，则该点回归目标为四维向量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(l</a:t>
            </a:r>
            <a:r>
              <a:rPr lang="zh-CN" altLang="en-US" spc="3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,t</a:t>
            </a:r>
            <a:r>
              <a:rPr lang="zh-CN" altLang="en-US" spc="3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,r</a:t>
            </a:r>
            <a:r>
              <a:rPr lang="zh-CN" altLang="en-US" spc="3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,b</a:t>
            </a:r>
            <a:r>
              <a:rPr lang="zh-CN" altLang="en-US" spc="3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6157341" y="2258977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6346178" y="3648833"/>
                <a:ext cx="3979230" cy="13276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altLang="zh-CN" sz="28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sz="2800" b="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6178" y="3648833"/>
                <a:ext cx="3979230" cy="1327671"/>
              </a:xfrm>
              <a:prstGeom prst="rect">
                <a:avLst/>
              </a:prstGeom>
              <a:blipFill rotWithShape="1">
                <a:blip r:embed="rId4"/>
                <a:stretch>
                  <a:fillRect l="-16" t="-9" r="-18009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5878269" y="5094251"/>
            <a:ext cx="5014633" cy="2527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(x</a:t>
            </a:r>
            <a:r>
              <a:rPr lang="en-US" altLang="zh-CN" sz="1400" spc="3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en-US" altLang="zh-CN" sz="14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,y</a:t>
            </a:r>
            <a:r>
              <a:rPr lang="en-US" altLang="zh-CN" sz="1400" spc="3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en-US" altLang="zh-CN" sz="14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),(x</a:t>
            </a:r>
            <a:r>
              <a:rPr lang="en-US" altLang="zh-CN" sz="1400" spc="3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en-US" altLang="zh-CN" sz="14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,y</a:t>
            </a:r>
            <a:r>
              <a:rPr lang="en-US" altLang="zh-CN" sz="1400" spc="3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en-US" altLang="zh-CN" sz="14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zh-CN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分别为目标框左上角、右下角坐标值</a:t>
            </a:r>
          </a:p>
        </p:txBody>
      </p:sp>
    </p:spTree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矩形 84"/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8" name="文本框 97"/>
          <p:cNvSpPr txBox="1"/>
          <p:nvPr/>
        </p:nvSpPr>
        <p:spPr>
          <a:xfrm>
            <a:off x="6820545" y="2848328"/>
            <a:ext cx="4485185" cy="11613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just"/>
            <a:r>
              <a:rPr lang="zh-CN" altLang="en-US" sz="2000" dirty="0"/>
              <a:t>正样本</a:t>
            </a:r>
            <a:r>
              <a:rPr lang="en-US" altLang="zh-CN" sz="2000" dirty="0"/>
              <a:t>A:</a:t>
            </a:r>
            <a:r>
              <a:rPr lang="zh-CN" altLang="en-US" sz="2000" dirty="0"/>
              <a:t>低质量回归框</a:t>
            </a:r>
            <a:endParaRPr lang="en-US" altLang="zh-CN" sz="2000" dirty="0"/>
          </a:p>
          <a:p>
            <a:pPr algn="just"/>
            <a:endParaRPr lang="en-US" altLang="zh-CN" sz="2000" dirty="0"/>
          </a:p>
          <a:p>
            <a:pPr algn="just"/>
            <a:r>
              <a:rPr lang="zh-CN" altLang="en-US" sz="2000" dirty="0"/>
              <a:t>正样本</a:t>
            </a:r>
            <a:r>
              <a:rPr lang="en-US" altLang="zh-CN" sz="2000" dirty="0"/>
              <a:t>B:</a:t>
            </a:r>
            <a:r>
              <a:rPr lang="zh-CN" altLang="en-US" sz="2000" dirty="0"/>
              <a:t>高质量回归框</a:t>
            </a:r>
            <a:endParaRPr lang="en-US" altLang="zh-CN" sz="2000" dirty="0"/>
          </a:p>
        </p:txBody>
      </p:sp>
      <p:sp>
        <p:nvSpPr>
          <p:cNvPr id="89" name="文本框 88"/>
          <p:cNvSpPr txBox="1"/>
          <p:nvPr/>
        </p:nvSpPr>
        <p:spPr>
          <a:xfrm>
            <a:off x="6859444" y="2848328"/>
            <a:ext cx="4485185" cy="11613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just"/>
            <a:r>
              <a:rPr lang="en-US" altLang="zh-CN" sz="2000" dirty="0"/>
              <a:t>A:</a:t>
            </a:r>
            <a:r>
              <a:rPr lang="zh-CN" altLang="en-US" sz="2000" dirty="0"/>
              <a:t>落入目标框内，为正样本</a:t>
            </a:r>
            <a:endParaRPr lang="en-US" altLang="zh-CN" sz="2000" dirty="0"/>
          </a:p>
          <a:p>
            <a:pPr algn="just"/>
            <a:endParaRPr lang="en-US" altLang="zh-CN" sz="2000" dirty="0"/>
          </a:p>
          <a:p>
            <a:pPr algn="just"/>
            <a:r>
              <a:rPr lang="en-US" altLang="zh-CN" sz="2000" dirty="0"/>
              <a:t>B:</a:t>
            </a:r>
            <a:r>
              <a:rPr lang="zh-CN" altLang="en-US" sz="2000" dirty="0"/>
              <a:t>落入目标框内，为正样本</a:t>
            </a:r>
            <a:endParaRPr lang="en-US" altLang="zh-CN" sz="2000" dirty="0"/>
          </a:p>
        </p:txBody>
      </p:sp>
      <p:graphicFrame>
        <p:nvGraphicFramePr>
          <p:cNvPr id="48" name="表格 5"/>
          <p:cNvGraphicFramePr>
            <a:graphicFrameLocks noGrp="1"/>
          </p:cNvGraphicFramePr>
          <p:nvPr/>
        </p:nvGraphicFramePr>
        <p:xfrm>
          <a:off x="1171837" y="1408890"/>
          <a:ext cx="4320000" cy="4040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08044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9350" marR="89350" marT="44674" marB="44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8044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9350" marR="89350" marT="44674" marB="44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8044"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89350" marR="89350" marT="44674" marB="44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8044"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89350" marR="89350" marT="44674" marB="44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8044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9350" marR="89350" marT="44674" marB="44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9" name="椭圆 48"/>
          <p:cNvSpPr/>
          <p:nvPr/>
        </p:nvSpPr>
        <p:spPr>
          <a:xfrm>
            <a:off x="1096373" y="1325662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958987" y="1325662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2821601" y="1325662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3684215" y="1325662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4546829" y="1325662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5409443" y="1325662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096376" y="2120655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1958990" y="2120655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2821604" y="2120655"/>
            <a:ext cx="150921" cy="1664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3684218" y="2120655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4546832" y="2120655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5409446" y="2120655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1096373" y="5362157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1958987" y="5362157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2821601" y="5362157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3684215" y="5362157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>
            <a:off x="4546829" y="5362157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5409443" y="5362157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2500545" y="2019623"/>
            <a:ext cx="902473" cy="16192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8" name="文本框 87"/>
          <p:cNvSpPr txBox="1"/>
          <p:nvPr/>
        </p:nvSpPr>
        <p:spPr>
          <a:xfrm>
            <a:off x="2500545" y="2016812"/>
            <a:ext cx="343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</a:t>
            </a:r>
            <a:endParaRPr lang="zh-CN" altLang="en-US" sz="2400" dirty="0"/>
          </a:p>
        </p:txBody>
      </p:sp>
      <p:sp>
        <p:nvSpPr>
          <p:cNvPr id="61" name="椭圆 60"/>
          <p:cNvSpPr/>
          <p:nvPr/>
        </p:nvSpPr>
        <p:spPr>
          <a:xfrm>
            <a:off x="1096379" y="2915648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1958993" y="2915648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2821607" y="2915648"/>
            <a:ext cx="150921" cy="1664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3684221" y="2915648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4546835" y="2915648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5409449" y="2915648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1096382" y="3710641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958996" y="3710641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2821610" y="3710641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3684224" y="3710641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4546838" y="3710641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5409452" y="3710641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1096385" y="4505634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1958999" y="4505634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2821613" y="4505634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3684227" y="4505634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4546841" y="4505634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5409455" y="4505634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/>
        </p:nvSpPr>
        <p:spPr>
          <a:xfrm>
            <a:off x="2500545" y="2781656"/>
            <a:ext cx="343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B</a:t>
            </a:r>
            <a:endParaRPr lang="zh-CN" altLang="en-US" sz="2400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算法介绍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3037884" y="55938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原图</a:t>
            </a:r>
          </a:p>
        </p:txBody>
      </p:sp>
      <p:sp>
        <p:nvSpPr>
          <p:cNvPr id="86" name="文本框 85"/>
          <p:cNvSpPr txBox="1"/>
          <p:nvPr/>
        </p:nvSpPr>
        <p:spPr>
          <a:xfrm>
            <a:off x="9682579" y="2848328"/>
            <a:ext cx="1476651" cy="11613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just"/>
            <a:r>
              <a:rPr lang="zh-CN" altLang="en-US" sz="2000" dirty="0">
                <a:solidFill>
                  <a:srgbClr val="FF0000"/>
                </a:solidFill>
              </a:rPr>
              <a:t>（权重减小）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algn="just"/>
            <a:endParaRPr lang="en-US" altLang="zh-CN" sz="2000" dirty="0">
              <a:solidFill>
                <a:srgbClr val="FF0000"/>
              </a:solidFill>
            </a:endParaRPr>
          </a:p>
          <a:p>
            <a:pPr algn="just"/>
            <a:r>
              <a:rPr lang="zh-CN" altLang="en-US" sz="2000" dirty="0">
                <a:solidFill>
                  <a:srgbClr val="FF0000"/>
                </a:solidFill>
              </a:rPr>
              <a:t>（权重增大）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993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993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89" grpId="0"/>
      <p:bldP spid="8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算法介绍</a:t>
            </a:r>
          </a:p>
        </p:txBody>
      </p:sp>
      <p:sp>
        <p:nvSpPr>
          <p:cNvPr id="3" name="矩形 2"/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277804" y="2797274"/>
            <a:ext cx="3690135" cy="14053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对于一个位置的中心度目标</a:t>
            </a:r>
            <a:r>
              <a:rPr lang="en-US" altLang="zh-CN" spc="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centerness</a:t>
            </a:r>
            <a:r>
              <a:rPr lang="en-US" altLang="zh-CN" spc="3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，由给该位置给定的回归目标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(l</a:t>
            </a:r>
            <a:r>
              <a:rPr lang="en-US" altLang="zh-CN" spc="3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,t</a:t>
            </a:r>
            <a:r>
              <a:rPr lang="en-US" altLang="zh-CN" spc="3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,r</a:t>
            </a:r>
            <a:r>
              <a:rPr lang="en-US" altLang="zh-CN" spc="3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,b</a:t>
            </a:r>
            <a:r>
              <a:rPr lang="en-US" altLang="zh-CN" spc="3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计算所得。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1259940" y="2661234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062" y="1200576"/>
            <a:ext cx="3284505" cy="46562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872412" y="4280976"/>
                <a:ext cx="5763895" cy="17068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𝑐𝑒𝑛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terness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altLang="zh-CN" sz="20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𝑐𝑒𝑛𝑡𝑒𝑟𝑛𝑒𝑠𝑠</m:t>
                      </m:r>
                    </m:oMath>
                  </m:oMathPara>
                </a14:m>
                <a:endParaRPr lang="zh-CN" altLang="en-US" sz="2400" dirty="0"/>
              </a:p>
              <a:p>
                <a:endParaRPr lang="en-US" altLang="zh-CN" sz="2400" b="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412" y="4280976"/>
                <a:ext cx="5763895" cy="1706880"/>
              </a:xfrm>
              <a:prstGeom prst="rect">
                <a:avLst/>
              </a:prstGeom>
              <a:blipFill rotWithShape="1">
                <a:blip r:embed="rId4"/>
                <a:stretch>
                  <a:fillRect l="-10" t="-26" r="10" b="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1277804" y="1866432"/>
            <a:ext cx="3807349" cy="722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spc="3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中心度分支</a:t>
            </a:r>
          </a:p>
        </p:txBody>
      </p:sp>
    </p:spTree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43" y="1503001"/>
            <a:ext cx="4092070" cy="385199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</p:spPr>
        <p:txBody>
          <a:bodyPr/>
          <a:lstStyle/>
          <a:p>
            <a:r>
              <a:rPr lang="zh-CN" altLang="en-US" dirty="0"/>
              <a:t>算法介绍</a:t>
            </a:r>
          </a:p>
        </p:txBody>
      </p:sp>
      <p:sp>
        <p:nvSpPr>
          <p:cNvPr id="8" name="文本占位符 20"/>
          <p:cNvSpPr txBox="1"/>
          <p:nvPr/>
        </p:nvSpPr>
        <p:spPr>
          <a:xfrm>
            <a:off x="1634917" y="5354999"/>
            <a:ext cx="1154723" cy="274140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10000"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lang="zh-CN" altLang="en-US" sz="1800" kern="120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90204"/>
                <a:ea typeface="微软雅黑" panose="020B0503020204020204" charset="-122"/>
              </a:rPr>
              <a:t>无中心度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 panose="020B0604020202090204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占位符 23"/>
          <p:cNvSpPr txBox="1"/>
          <p:nvPr/>
        </p:nvSpPr>
        <p:spPr>
          <a:xfrm>
            <a:off x="4258313" y="1503001"/>
            <a:ext cx="3489325" cy="3851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Tx/>
              <a:buNone/>
              <a:defRPr lang="zh-CN" altLang="en-US" sz="4000" kern="1200" spc="3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中心度分支</a:t>
            </a:r>
            <a:endParaRPr kumimoji="0" lang="en-US" altLang="zh-CN" sz="40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效果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120" y="1503001"/>
            <a:ext cx="4156104" cy="3851998"/>
          </a:xfrm>
          <a:prstGeom prst="rect">
            <a:avLst/>
          </a:prstGeom>
        </p:spPr>
      </p:pic>
      <p:sp>
        <p:nvSpPr>
          <p:cNvPr id="12" name="文本占位符 20"/>
          <p:cNvSpPr txBox="1"/>
          <p:nvPr/>
        </p:nvSpPr>
        <p:spPr>
          <a:xfrm>
            <a:off x="9402360" y="5354999"/>
            <a:ext cx="1154723" cy="274140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10000"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lang="zh-CN" altLang="en-US" sz="1800" kern="120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90204"/>
                <a:ea typeface="微软雅黑" panose="020B0503020204020204" charset="-122"/>
              </a:rPr>
              <a:t>有中心度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 panose="020B0604020202090204"/>
              <a:ea typeface="微软雅黑" panose="020B0503020204020204" charset="-122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 rot="2316427">
            <a:off x="2399247" y="2424529"/>
            <a:ext cx="1208960" cy="25827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2316427">
            <a:off x="10090815" y="2424530"/>
            <a:ext cx="1208960" cy="25827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20"/>
          <p:cNvSpPr txBox="1"/>
          <p:nvPr/>
        </p:nvSpPr>
        <p:spPr>
          <a:xfrm>
            <a:off x="4072970" y="5629139"/>
            <a:ext cx="4046060" cy="609315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lang="zh-CN" altLang="en-US" sz="1800" kern="120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solidFill>
                  <a:srgbClr val="FF0000"/>
                </a:solidFill>
                <a:latin typeface="Arial" panose="020B0604020202090204"/>
                <a:ea typeface="微软雅黑" panose="020B0503020204020204" charset="-122"/>
              </a:rPr>
              <a:t>低质量回归框数量明显降低</a:t>
            </a:r>
            <a:endParaRPr kumimoji="0" lang="zh-CN" altLang="en-US" sz="2400" b="0" i="0" u="none" strike="noStrike" kern="1200" cap="none" spc="30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90204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6083300" y="1333141"/>
            <a:ext cx="5435600" cy="4389376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算法介绍：创新点</a:t>
            </a:r>
          </a:p>
        </p:txBody>
      </p:sp>
      <p:sp>
        <p:nvSpPr>
          <p:cNvPr id="12" name="矩形 11"/>
          <p:cNvSpPr/>
          <p:nvPr/>
        </p:nvSpPr>
        <p:spPr>
          <a:xfrm>
            <a:off x="660400" y="1333141"/>
            <a:ext cx="5435600" cy="4389376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5400000">
            <a:off x="6051370" y="3430202"/>
            <a:ext cx="292707" cy="19513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674790" y="1745927"/>
            <a:ext cx="3321466" cy="5055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spc="300" dirty="0">
                <a:solidFill>
                  <a:schemeClr val="accent4"/>
                </a:solidFill>
                <a:latin typeface="+mj-ea"/>
                <a:ea typeface="+mj-ea"/>
              </a:rPr>
              <a:t>中心部分采样策略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712890" y="2890713"/>
            <a:ext cx="4572000" cy="28339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2400" b="1" spc="300" dirty="0">
                <a:solidFill>
                  <a:schemeClr val="accent4"/>
                </a:solidFill>
              </a:rPr>
              <a:t>低质量点的位置离目标框中心点欧几里得距离较远</a:t>
            </a:r>
            <a:endParaRPr lang="en-US" altLang="zh-CN" sz="2400" b="1" spc="300" dirty="0">
              <a:solidFill>
                <a:schemeClr val="accent4"/>
              </a:solidFill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n"/>
            </a:pPr>
            <a:endParaRPr lang="en-US" altLang="zh-CN" sz="2400" b="1" spc="300" dirty="0">
              <a:solidFill>
                <a:schemeClr val="accent4"/>
              </a:solidFill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2400" b="1" spc="300" dirty="0">
                <a:solidFill>
                  <a:schemeClr val="accent4"/>
                </a:solidFill>
              </a:rPr>
              <a:t>限制正样本点与中心点的欧几里得距离，直接摒弃低质量点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6718439" y="2524184"/>
            <a:ext cx="559638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137295" y="1745927"/>
            <a:ext cx="2656114" cy="5055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spc="300" dirty="0">
                <a:solidFill>
                  <a:schemeClr val="bg1"/>
                </a:solidFill>
                <a:latin typeface="+mj-ea"/>
                <a:ea typeface="+mj-ea"/>
              </a:rPr>
              <a:t>中心度分支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137295" y="2890713"/>
            <a:ext cx="4572000" cy="23538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2400" b="1" spc="300" dirty="0">
                <a:solidFill>
                  <a:schemeClr val="bg1"/>
                </a:solidFill>
              </a:rPr>
              <a:t>低质量点的位置偏僻，中心度值低</a:t>
            </a:r>
            <a:endParaRPr lang="en-US" altLang="zh-CN" sz="2400" b="1" spc="3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endParaRPr lang="en-US" altLang="zh-CN" sz="2400" b="1" spc="3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2400" b="1" spc="300" dirty="0">
                <a:solidFill>
                  <a:schemeClr val="bg1"/>
                </a:solidFill>
              </a:rPr>
              <a:t>降低该点权重，抑制低质量框产生</a:t>
            </a:r>
            <a:endParaRPr lang="en-US" altLang="zh-CN" sz="2400" b="1" spc="300" dirty="0">
              <a:solidFill>
                <a:schemeClr val="bg1"/>
              </a:solidFill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1193644" y="2524184"/>
            <a:ext cx="55963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99" r="-4" b="21459"/>
          <a:stretch>
            <a:fillRect/>
          </a:stretch>
        </p:blipFill>
        <p:spPr>
          <a:xfrm>
            <a:off x="5496855" y="3603482"/>
            <a:ext cx="5801669" cy="227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 descr="分类+中心度"/>
          <p:cNvPicPr/>
          <p:nvPr/>
        </p:nvPicPr>
        <p:blipFill>
          <a:blip r:embed="rId4"/>
          <a:srcRect t="9441" b="12415"/>
          <a:stretch>
            <a:fillRect/>
          </a:stretch>
        </p:blipFill>
        <p:spPr>
          <a:xfrm>
            <a:off x="5808524" y="1218666"/>
            <a:ext cx="5488295" cy="2278411"/>
          </a:xfrm>
          <a:prstGeom prst="rect">
            <a:avLst/>
          </a:prstGeom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算法介绍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072589" y="2616053"/>
            <a:ext cx="3676964" cy="16258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just"/>
            <a:r>
              <a:rPr lang="zh-CN" altLang="en-US" sz="2800" dirty="0">
                <a:solidFill>
                  <a:schemeClr val="tx1"/>
                </a:solidFill>
              </a:rPr>
              <a:t>特征图分别通过不同分支的卷积操作，得到最终检测结果。</a:t>
            </a:r>
            <a:endParaRPr lang="en-US" altLang="zh-CN" sz="2800" dirty="0">
              <a:solidFill>
                <a:schemeClr val="tx1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948302" y="4742687"/>
            <a:ext cx="2300925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算法介绍</a:t>
            </a:r>
          </a:p>
        </p:txBody>
      </p:sp>
      <p:sp>
        <p:nvSpPr>
          <p:cNvPr id="55" name="矩形 54"/>
          <p:cNvSpPr/>
          <p:nvPr/>
        </p:nvSpPr>
        <p:spPr>
          <a:xfrm>
            <a:off x="1465945" y="1252207"/>
            <a:ext cx="9260114" cy="14514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1465944" y="2826780"/>
            <a:ext cx="9260103" cy="14514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1465945" y="4386610"/>
            <a:ext cx="9260102" cy="14514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占位符 11"/>
          <p:cNvSpPr txBox="1"/>
          <p:nvPr/>
        </p:nvSpPr>
        <p:spPr>
          <a:xfrm>
            <a:off x="4762005" y="1601944"/>
            <a:ext cx="5769420" cy="81994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dirty="0"/>
              <a:t>采用</a:t>
            </a:r>
            <a:r>
              <a:rPr lang="en-US" altLang="zh-CN" sz="1800" dirty="0"/>
              <a:t>Focal Loss</a:t>
            </a:r>
            <a:r>
              <a:rPr lang="zh-CN" altLang="en-US" sz="1800" dirty="0"/>
              <a:t>，焦距损失来计算损失值</a:t>
            </a:r>
            <a:endParaRPr lang="en-US" altLang="zh-CN" sz="1800" dirty="0"/>
          </a:p>
          <a:p>
            <a:pPr marL="0" indent="0">
              <a:buNone/>
            </a:pPr>
            <a:r>
              <a:rPr lang="zh-CN" altLang="en-US" sz="1800" dirty="0"/>
              <a:t>全特征单元参与计算，权重为</a:t>
            </a:r>
            <a:r>
              <a:rPr lang="en-US" altLang="zh-CN" sz="1800" dirty="0"/>
              <a:t>1</a:t>
            </a:r>
            <a:endParaRPr lang="zh-CN" altLang="en-US" sz="1800" dirty="0"/>
          </a:p>
        </p:txBody>
      </p:sp>
      <p:sp>
        <p:nvSpPr>
          <p:cNvPr id="65" name="文本占位符 6"/>
          <p:cNvSpPr txBox="1"/>
          <p:nvPr/>
        </p:nvSpPr>
        <p:spPr>
          <a:xfrm>
            <a:off x="1913119" y="1644622"/>
            <a:ext cx="2143976" cy="7345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分类分支</a:t>
            </a:r>
          </a:p>
        </p:txBody>
      </p:sp>
      <p:sp>
        <p:nvSpPr>
          <p:cNvPr id="12" name="文本占位符 6"/>
          <p:cNvSpPr txBox="1"/>
          <p:nvPr/>
        </p:nvSpPr>
        <p:spPr>
          <a:xfrm>
            <a:off x="1717810" y="3230518"/>
            <a:ext cx="2534594" cy="7345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中心度分支</a:t>
            </a:r>
          </a:p>
        </p:txBody>
      </p:sp>
      <p:sp>
        <p:nvSpPr>
          <p:cNvPr id="13" name="文本占位符 6"/>
          <p:cNvSpPr txBox="1"/>
          <p:nvPr/>
        </p:nvSpPr>
        <p:spPr>
          <a:xfrm>
            <a:off x="1913119" y="4816414"/>
            <a:ext cx="2143976" cy="7345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回归分支</a:t>
            </a:r>
          </a:p>
        </p:txBody>
      </p:sp>
      <p:sp>
        <p:nvSpPr>
          <p:cNvPr id="16" name="文本占位符 11"/>
          <p:cNvSpPr txBox="1"/>
          <p:nvPr/>
        </p:nvSpPr>
        <p:spPr>
          <a:xfrm>
            <a:off x="4762004" y="3187840"/>
            <a:ext cx="5891199" cy="81994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dirty="0"/>
              <a:t>采用</a:t>
            </a:r>
            <a:r>
              <a:rPr lang="en-US" altLang="zh-CN" sz="1800" dirty="0"/>
              <a:t>BCE Loss</a:t>
            </a:r>
            <a:r>
              <a:rPr lang="zh-CN" altLang="en-US" sz="1800" dirty="0"/>
              <a:t>，二进制交叉熵损失来计算损失值</a:t>
            </a:r>
            <a:endParaRPr lang="en-US" altLang="zh-CN" sz="1800" dirty="0"/>
          </a:p>
          <a:p>
            <a:pPr marL="0" indent="0">
              <a:buNone/>
            </a:pPr>
            <a:r>
              <a:rPr lang="zh-CN" altLang="en-US" sz="1800" dirty="0"/>
              <a:t>正样本参与计算，权重为</a:t>
            </a:r>
            <a:r>
              <a:rPr lang="en-US" altLang="zh-CN" sz="1800" dirty="0"/>
              <a:t>1</a:t>
            </a:r>
            <a:endParaRPr lang="zh-CN" altLang="en-US" sz="1800" dirty="0"/>
          </a:p>
        </p:txBody>
      </p:sp>
      <p:sp>
        <p:nvSpPr>
          <p:cNvPr id="17" name="文本占位符 11"/>
          <p:cNvSpPr txBox="1"/>
          <p:nvPr/>
        </p:nvSpPr>
        <p:spPr>
          <a:xfrm>
            <a:off x="4762005" y="4773736"/>
            <a:ext cx="5769420" cy="81994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dirty="0"/>
              <a:t>采用</a:t>
            </a:r>
            <a:r>
              <a:rPr lang="en-US" altLang="zh-CN" sz="1800" dirty="0"/>
              <a:t>IOU Loss</a:t>
            </a:r>
            <a:r>
              <a:rPr lang="zh-CN" altLang="en-US" sz="1800" dirty="0"/>
              <a:t>，交并比损失来计算损失值</a:t>
            </a:r>
            <a:endParaRPr lang="en-US" altLang="zh-CN" sz="1800" dirty="0"/>
          </a:p>
          <a:p>
            <a:pPr marL="0" indent="0">
              <a:buNone/>
            </a:pPr>
            <a:r>
              <a:rPr lang="zh-CN" altLang="en-US" sz="1800" dirty="0"/>
              <a:t>正样本参与计算，权重为</a:t>
            </a:r>
            <a:r>
              <a:rPr lang="en-US" altLang="zh-CN" sz="1800" dirty="0"/>
              <a:t>1</a:t>
            </a:r>
            <a:endParaRPr lang="zh-CN" altLang="en-US" sz="1800" dirty="0"/>
          </a:p>
        </p:txBody>
      </p:sp>
    </p:spTree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58412" y="2105561"/>
            <a:ext cx="26468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03</a:t>
            </a:r>
            <a:endParaRPr kumimoji="0" lang="zh-CN" altLang="en-US" sz="16600" b="1" i="0" u="none" strike="noStrike" kern="1200" cap="none" spc="300" normalizeH="0" baseline="0" noProof="0" dirty="0">
              <a:ln>
                <a:noFill/>
              </a:ln>
              <a:gradFill>
                <a:gsLst>
                  <a:gs pos="0">
                    <a:srgbClr val="006C39"/>
                  </a:gs>
                  <a:gs pos="90000">
                    <a:srgbClr val="006C39">
                      <a:alpha val="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50367" y="2400894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实验流程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550367" y="3775625"/>
            <a:ext cx="5006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spc="100" dirty="0">
                <a:solidFill>
                  <a:prstClr val="white">
                    <a:lumMod val="75000"/>
                  </a:prstClr>
                </a:solidFill>
                <a:latin typeface="Century Gothic" panose="020B0502020202020204" pitchFamily="34" charset="0"/>
                <a:ea typeface="微软雅黑" panose="020B0503020204020204" charset="-122"/>
              </a:rPr>
              <a:t>Process of the experiment</a:t>
            </a:r>
            <a:endParaRPr lang="zh-CN" altLang="en-US" sz="2800" spc="100" dirty="0">
              <a:solidFill>
                <a:prstClr val="white">
                  <a:lumMod val="75000"/>
                </a:prstClr>
              </a:solidFill>
              <a:latin typeface="Century Gothic" panose="020B0502020202020204" pitchFamily="34" charset="0"/>
              <a:ea typeface="微软雅黑" panose="020B050302020402020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4728480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669549" y="3432579"/>
            <a:ext cx="720000" cy="10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0467218" y="5850000"/>
            <a:ext cx="1052654" cy="108000"/>
            <a:chOff x="10467218" y="6126091"/>
            <a:chExt cx="1052654" cy="108000"/>
          </a:xfrm>
        </p:grpSpPr>
        <p:sp>
          <p:nvSpPr>
            <p:cNvPr id="20" name="椭圆 19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实验流程</a:t>
            </a:r>
          </a:p>
        </p:txBody>
      </p:sp>
      <p:sp>
        <p:nvSpPr>
          <p:cNvPr id="12" name="文本占位符 4"/>
          <p:cNvSpPr txBox="1"/>
          <p:nvPr/>
        </p:nvSpPr>
        <p:spPr>
          <a:xfrm>
            <a:off x="1513578" y="2237803"/>
            <a:ext cx="3768032" cy="3541896"/>
          </a:xfrm>
          <a:prstGeom prst="rect">
            <a:avLst/>
          </a:prstGeom>
          <a:solidFill>
            <a:srgbClr val="FFFFFF"/>
          </a:solidFill>
          <a:ln w="28575">
            <a:solidFill>
              <a:schemeClr val="accent1"/>
            </a:solidFill>
          </a:ln>
          <a:effectLst/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80604020202020204" pitchFamily="34" charset="0"/>
              <a:buNone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dirty="0"/>
              <a:t>操作系统：</a:t>
            </a:r>
            <a:r>
              <a:rPr lang="en-US" altLang="zh-CN" dirty="0"/>
              <a:t>Ubuntu 18.04.4 LTS</a:t>
            </a:r>
          </a:p>
          <a:p>
            <a:pPr marL="342900" indent="-342900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zh-CN" dirty="0"/>
              <a:t>开发平台：</a:t>
            </a:r>
            <a:r>
              <a:rPr lang="en-US" altLang="zh-CN" dirty="0"/>
              <a:t>Anaconda 4.7.10</a:t>
            </a:r>
            <a:r>
              <a:rPr lang="zh-CN" altLang="zh-CN" dirty="0"/>
              <a:t>、</a:t>
            </a:r>
            <a:r>
              <a:rPr lang="en-US" altLang="zh-CN" dirty="0" err="1"/>
              <a:t>Vscode</a:t>
            </a:r>
            <a:endParaRPr lang="en-US" altLang="zh-CN" dirty="0"/>
          </a:p>
          <a:p>
            <a:pPr marL="342900" indent="-342900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zh-CN" dirty="0"/>
              <a:t>开发语言：</a:t>
            </a:r>
            <a:r>
              <a:rPr lang="en-US" altLang="zh-CN" dirty="0"/>
              <a:t>Python 3.7.7</a:t>
            </a:r>
          </a:p>
          <a:p>
            <a:pPr marL="342900" indent="-342900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zh-CN" dirty="0"/>
              <a:t>运算平台：</a:t>
            </a:r>
            <a:r>
              <a:rPr lang="en-US" altLang="zh-CN" dirty="0"/>
              <a:t>CUDA 10.1</a:t>
            </a:r>
          </a:p>
          <a:p>
            <a:pPr marL="342900" indent="-342900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zh-CN" dirty="0"/>
              <a:t>深度学习加速库：</a:t>
            </a:r>
            <a:r>
              <a:rPr lang="en-US" altLang="zh-CN" dirty="0" err="1"/>
              <a:t>CuDNN</a:t>
            </a:r>
            <a:r>
              <a:rPr lang="en-US" altLang="zh-CN" dirty="0"/>
              <a:t> 7.6.5</a:t>
            </a:r>
          </a:p>
          <a:p>
            <a:pPr marL="342900" indent="-342900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zh-CN" dirty="0"/>
              <a:t>深度学习网络框架：</a:t>
            </a:r>
            <a:r>
              <a:rPr lang="en-US" altLang="zh-CN" dirty="0" err="1"/>
              <a:t>Pytorch</a:t>
            </a:r>
            <a:r>
              <a:rPr lang="en-US" altLang="zh-CN" dirty="0"/>
              <a:t> 1.4.0</a:t>
            </a:r>
            <a:endParaRPr lang="zh-CN" altLang="zh-CN" dirty="0"/>
          </a:p>
          <a:p>
            <a:pPr marL="342900" indent="-342900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p"/>
            </a:pPr>
            <a:endParaRPr lang="en-US" altLang="zh-CN" dirty="0"/>
          </a:p>
          <a:p>
            <a:pPr marL="0" marR="0" lvl="0" indent="0" algn="just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None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cs"/>
              <a:sym typeface="+mn-lt"/>
            </a:endParaRPr>
          </a:p>
        </p:txBody>
      </p:sp>
      <p:sp>
        <p:nvSpPr>
          <p:cNvPr id="13" name="文本占位符 5"/>
          <p:cNvSpPr txBox="1"/>
          <p:nvPr/>
        </p:nvSpPr>
        <p:spPr>
          <a:xfrm>
            <a:off x="6910390" y="2237802"/>
            <a:ext cx="3768032" cy="3541896"/>
          </a:xfrm>
          <a:prstGeom prst="rect">
            <a:avLst/>
          </a:prstGeom>
          <a:solidFill>
            <a:srgbClr val="FFFFFF"/>
          </a:solidFill>
          <a:ln w="28575">
            <a:solidFill>
              <a:schemeClr val="accent4"/>
            </a:solidFill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80604020202020204" pitchFamily="34" charset="0"/>
              <a:buNone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A13F0B"/>
              </a:buClr>
              <a:buFont typeface="Wingdings" panose="05000000000000000000" pitchFamily="2" charset="2"/>
              <a:buChar char="l"/>
              <a:defRPr/>
            </a:pPr>
            <a:r>
              <a:rPr lang="en-US" altLang="zh-CN" sz="1700" dirty="0">
                <a:sym typeface="+mn-lt"/>
              </a:rPr>
              <a:t>CPU</a:t>
            </a:r>
            <a:r>
              <a:rPr lang="zh-CN" altLang="en-US" sz="1700" dirty="0">
                <a:sym typeface="+mn-lt"/>
              </a:rPr>
              <a:t>：</a:t>
            </a:r>
            <a:r>
              <a:rPr lang="en-US" altLang="zh-CN" sz="1700" dirty="0"/>
              <a:t>Intel(R) Xeon(R) CPU E5-2650 v4 @ 2.20GHz</a:t>
            </a: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A13F0B"/>
              </a:buClr>
              <a:buFont typeface="Wingdings" panose="05000000000000000000" pitchFamily="2" charset="2"/>
              <a:buChar char="l"/>
              <a:defRPr/>
            </a:pPr>
            <a:r>
              <a:rPr lang="en-US" altLang="zh-CN" sz="1700" dirty="0"/>
              <a:t>GPU</a:t>
            </a:r>
            <a:r>
              <a:rPr lang="zh-CN" altLang="zh-CN" sz="1700" dirty="0"/>
              <a:t>：</a:t>
            </a:r>
            <a:r>
              <a:rPr lang="en-US" altLang="zh-CN" sz="1700" dirty="0"/>
              <a:t>GeForce RTX 2080 </a:t>
            </a:r>
            <a:r>
              <a:rPr lang="en-US" altLang="zh-CN" sz="1700" dirty="0" err="1"/>
              <a:t>Ti</a:t>
            </a:r>
            <a:r>
              <a:rPr lang="en-US" altLang="zh-CN" sz="1700" dirty="0"/>
              <a:t> </a:t>
            </a: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A13F0B"/>
              </a:buClr>
              <a:buFont typeface="Wingdings" panose="05000000000000000000" pitchFamily="2" charset="2"/>
              <a:buChar char="l"/>
              <a:defRPr/>
            </a:pPr>
            <a:r>
              <a:rPr lang="zh-CN" altLang="zh-CN" sz="1700" dirty="0"/>
              <a:t>内存：</a:t>
            </a:r>
            <a:r>
              <a:rPr lang="en-US" altLang="zh-CN" sz="1700" dirty="0"/>
              <a:t>125GB</a:t>
            </a:r>
            <a:endParaRPr lang="zh-CN" altLang="zh-CN" sz="1700" dirty="0"/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A13F0B"/>
              </a:buClr>
              <a:buSzTx/>
              <a:buFont typeface="Wingdings" panose="05000000000000000000" pitchFamily="2" charset="2"/>
              <a:buChar char="l"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None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None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ea typeface="微软雅黑 Light" panose="020B0502040204020203" pitchFamily="34" charset="-122"/>
              <a:cs typeface="+mn-cs"/>
              <a:sym typeface="+mn-lt"/>
            </a:endParaRPr>
          </a:p>
        </p:txBody>
      </p:sp>
      <p:sp>
        <p:nvSpPr>
          <p:cNvPr id="14" name="文本占位符 6"/>
          <p:cNvSpPr txBox="1"/>
          <p:nvPr/>
        </p:nvSpPr>
        <p:spPr>
          <a:xfrm>
            <a:off x="1513578" y="1372467"/>
            <a:ext cx="3768032" cy="865335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80604020202020204" pitchFamily="34" charset="0"/>
              <a:buNone/>
              <a:defRPr sz="28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None/>
              <a:defRPr/>
            </a:pPr>
            <a:r>
              <a:rPr lang="zh-CN" altLang="en-US" dirty="0">
                <a:solidFill>
                  <a:srgbClr val="FFFFFF"/>
                </a:solidFill>
                <a:latin typeface="Arial" panose="020B0604020202090204"/>
                <a:ea typeface="微软雅黑" panose="020B0503020204020204" charset="-122"/>
                <a:sym typeface="+mn-lt"/>
              </a:rPr>
              <a:t>软件环境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/>
              <a:ea typeface="微软雅黑" panose="020B0503020204020204" charset="-122"/>
              <a:cs typeface="+mn-cs"/>
              <a:sym typeface="+mn-lt"/>
            </a:endParaRPr>
          </a:p>
        </p:txBody>
      </p:sp>
      <p:sp>
        <p:nvSpPr>
          <p:cNvPr id="15" name="文本占位符 7"/>
          <p:cNvSpPr txBox="1"/>
          <p:nvPr/>
        </p:nvSpPr>
        <p:spPr>
          <a:xfrm>
            <a:off x="6910390" y="1372467"/>
            <a:ext cx="3768032" cy="865335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4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80604020202020204" pitchFamily="34" charset="0"/>
              <a:buNone/>
              <a:defRPr sz="28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None/>
              <a:defRPr/>
            </a:pPr>
            <a:r>
              <a:rPr lang="zh-CN" altLang="en-US" dirty="0">
                <a:solidFill>
                  <a:srgbClr val="FFFFFF"/>
                </a:solidFill>
                <a:latin typeface="Arial" panose="020B0604020202090204"/>
                <a:ea typeface="微软雅黑" panose="020B0503020204020204" charset="-122"/>
                <a:sym typeface="+mn-lt"/>
              </a:rPr>
              <a:t>硬件环境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/>
              <a:ea typeface="微软雅黑" panose="020B0503020204020204" charset="-122"/>
              <a:cs typeface="+mn-cs"/>
              <a:sym typeface="+mn-lt"/>
            </a:endParaRPr>
          </a:p>
        </p:txBody>
      </p:sp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5271139" y="1028700"/>
            <a:ext cx="3114955" cy="1259572"/>
            <a:chOff x="5576876" y="540040"/>
            <a:chExt cx="3114955" cy="1259572"/>
          </a:xfrm>
        </p:grpSpPr>
        <p:sp>
          <p:nvSpPr>
            <p:cNvPr id="29" name="文本框 28"/>
            <p:cNvSpPr txBox="1"/>
            <p:nvPr/>
          </p:nvSpPr>
          <p:spPr>
            <a:xfrm>
              <a:off x="5576876" y="540040"/>
              <a:ext cx="8867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400" b="1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006C39"/>
                      </a:gs>
                      <a:gs pos="90000">
                        <a:srgbClr val="006C39">
                          <a:alpha val="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rPr>
                <a:t>01</a:t>
              </a:r>
              <a:endParaRPr kumimoji="0" lang="zh-CN" altLang="en-US" sz="44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576876" y="977361"/>
              <a:ext cx="1774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课题背景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576876" y="1461058"/>
              <a:ext cx="31149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10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rPr>
                <a:t>Background of the Project</a:t>
              </a:r>
              <a:endParaRPr kumimoji="0" lang="zh-CN" altLang="en-US" sz="1600" b="0" i="0" u="none" strike="noStrike" kern="1200" cap="none" spc="10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398684" y="1028700"/>
            <a:ext cx="3401893" cy="1259572"/>
            <a:chOff x="8704421" y="540040"/>
            <a:chExt cx="3401893" cy="1259572"/>
          </a:xfrm>
        </p:grpSpPr>
        <p:sp>
          <p:nvSpPr>
            <p:cNvPr id="30" name="文本框 29"/>
            <p:cNvSpPr txBox="1"/>
            <p:nvPr/>
          </p:nvSpPr>
          <p:spPr>
            <a:xfrm>
              <a:off x="8704421" y="540040"/>
              <a:ext cx="8867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400" b="1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006C39"/>
                      </a:gs>
                      <a:gs pos="90000">
                        <a:srgbClr val="006C39">
                          <a:alpha val="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rPr>
                <a:t>02</a:t>
              </a:r>
              <a:endParaRPr kumimoji="0" lang="zh-CN" altLang="en-US" sz="44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704421" y="977361"/>
              <a:ext cx="1774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算法介绍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704421" y="1461058"/>
              <a:ext cx="34018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spc="100" dirty="0">
                  <a:solidFill>
                    <a:prstClr val="white">
                      <a:lumMod val="75000"/>
                    </a:prstClr>
                  </a:solidFill>
                  <a:latin typeface="Century Gothic" panose="020B0502020202020204" pitchFamily="34" charset="0"/>
                  <a:ea typeface="微软雅黑" panose="020B0503020204020204" charset="-122"/>
                </a:rPr>
                <a:t>Introduction of the algorithm</a:t>
              </a:r>
              <a:endParaRPr kumimoji="0" lang="zh-CN" altLang="en-US" sz="1600" b="0" i="0" u="none" strike="noStrike" kern="1200" cap="none" spc="10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271139" y="2719407"/>
            <a:ext cx="3071675" cy="1229030"/>
            <a:chOff x="5576876" y="2230747"/>
            <a:chExt cx="3071675" cy="1229030"/>
          </a:xfrm>
        </p:grpSpPr>
        <p:sp>
          <p:nvSpPr>
            <p:cNvPr id="31" name="文本框 30"/>
            <p:cNvSpPr txBox="1"/>
            <p:nvPr/>
          </p:nvSpPr>
          <p:spPr>
            <a:xfrm>
              <a:off x="5576876" y="2230747"/>
              <a:ext cx="8867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400" b="1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006C39"/>
                      </a:gs>
                      <a:gs pos="90000">
                        <a:srgbClr val="006C39">
                          <a:alpha val="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rPr>
                <a:t>03</a:t>
              </a:r>
              <a:endParaRPr kumimoji="0" lang="zh-CN" altLang="en-US" sz="44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576876" y="2637526"/>
              <a:ext cx="1774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实验流程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576876" y="3121223"/>
              <a:ext cx="30716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spc="100" dirty="0">
                  <a:solidFill>
                    <a:prstClr val="white">
                      <a:lumMod val="75000"/>
                    </a:prstClr>
                  </a:solidFill>
                  <a:latin typeface="Century Gothic" panose="020B0502020202020204" pitchFamily="34" charset="0"/>
                  <a:ea typeface="微软雅黑" panose="020B0503020204020204" charset="-122"/>
                </a:rPr>
                <a:t>Process of the experiment</a:t>
              </a:r>
              <a:endParaRPr kumimoji="0" lang="zh-CN" altLang="en-US" sz="1600" b="0" i="0" u="none" strike="noStrike" kern="1200" cap="none" spc="10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8398684" y="2719407"/>
            <a:ext cx="2887329" cy="1229030"/>
            <a:chOff x="8704421" y="2230747"/>
            <a:chExt cx="2887329" cy="1229030"/>
          </a:xfrm>
        </p:grpSpPr>
        <p:sp>
          <p:nvSpPr>
            <p:cNvPr id="32" name="文本框 31"/>
            <p:cNvSpPr txBox="1"/>
            <p:nvPr/>
          </p:nvSpPr>
          <p:spPr>
            <a:xfrm>
              <a:off x="8704421" y="2230747"/>
              <a:ext cx="8867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400" b="1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006C39"/>
                      </a:gs>
                      <a:gs pos="90000">
                        <a:srgbClr val="006C39">
                          <a:alpha val="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rPr>
                <a:t>04</a:t>
              </a:r>
              <a:endParaRPr kumimoji="0" lang="zh-CN" altLang="en-US" sz="44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8704421" y="2637526"/>
              <a:ext cx="1774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b="1" spc="3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实验结果</a:t>
              </a:r>
              <a:endPara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704421" y="3121223"/>
              <a:ext cx="28873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spc="100" dirty="0">
                  <a:solidFill>
                    <a:prstClr val="white">
                      <a:lumMod val="75000"/>
                    </a:prstClr>
                  </a:solidFill>
                  <a:latin typeface="Century Gothic" panose="020B0502020202020204" pitchFamily="34" charset="0"/>
                  <a:ea typeface="微软雅黑" panose="020B0503020204020204" charset="-122"/>
                </a:rPr>
                <a:t>Result of the experiment</a:t>
              </a:r>
              <a:endParaRPr kumimoji="0" lang="zh-CN" altLang="en-US" sz="1600" b="0" i="0" u="none" strike="noStrike" kern="1200" cap="none" spc="10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271139" y="4366570"/>
            <a:ext cx="2887329" cy="1242032"/>
            <a:chOff x="5576876" y="3877910"/>
            <a:chExt cx="2887329" cy="1242032"/>
          </a:xfrm>
        </p:grpSpPr>
        <p:sp>
          <p:nvSpPr>
            <p:cNvPr id="33" name="文本框 32"/>
            <p:cNvSpPr txBox="1"/>
            <p:nvPr/>
          </p:nvSpPr>
          <p:spPr>
            <a:xfrm>
              <a:off x="5576876" y="3877910"/>
              <a:ext cx="8867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400" b="1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006C39"/>
                      </a:gs>
                      <a:gs pos="90000">
                        <a:srgbClr val="006C39">
                          <a:alpha val="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rPr>
                <a:t>05</a:t>
              </a:r>
              <a:endParaRPr kumimoji="0" lang="zh-CN" altLang="en-US" sz="44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576876" y="4297691"/>
              <a:ext cx="1774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总结反思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576876" y="4781388"/>
              <a:ext cx="28873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spc="100" dirty="0">
                  <a:solidFill>
                    <a:prstClr val="white">
                      <a:lumMod val="75000"/>
                    </a:prstClr>
                  </a:solidFill>
                  <a:latin typeface="Century Gothic" panose="020B0502020202020204" pitchFamily="34" charset="0"/>
                  <a:ea typeface="微软雅黑" panose="020B0503020204020204" charset="-122"/>
                </a:rPr>
                <a:t>Reflection and Summary</a:t>
              </a:r>
              <a:endParaRPr kumimoji="0" lang="zh-CN" altLang="en-US" sz="1600" b="0" i="0" u="none" strike="noStrike" kern="1200" cap="none" spc="10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467218" y="5849866"/>
            <a:ext cx="1052654" cy="108000"/>
            <a:chOff x="10467218" y="6126091"/>
            <a:chExt cx="1052654" cy="108000"/>
          </a:xfrm>
          <a:solidFill>
            <a:schemeClr val="accent1"/>
          </a:solidFill>
        </p:grpSpPr>
        <p:sp>
          <p:nvSpPr>
            <p:cNvPr id="3" name="椭圆 2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实验流程</a:t>
            </a:r>
          </a:p>
        </p:txBody>
      </p:sp>
      <p:sp>
        <p:nvSpPr>
          <p:cNvPr id="3" name="矩形 2"/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32860" y="1404794"/>
            <a:ext cx="3807349" cy="5055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spc="3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VOC0712</a:t>
            </a:r>
            <a:r>
              <a:rPr lang="zh-CN" altLang="en-US" sz="2800" b="1" spc="3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数据集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332860" y="2199611"/>
            <a:ext cx="3927929" cy="7612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训练集：</a:t>
            </a:r>
            <a:r>
              <a:rPr lang="en-US" altLang="zh-CN" sz="2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22136</a:t>
            </a:r>
          </a:p>
          <a:p>
            <a:pPr>
              <a:lnSpc>
                <a:spcPct val="130000"/>
              </a:lnSpc>
            </a:pPr>
            <a:r>
              <a:rPr lang="zh-CN" alt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测试集：</a:t>
            </a:r>
            <a:r>
              <a:rPr lang="en-US" altLang="zh-CN" sz="2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4952</a:t>
            </a:r>
            <a:endParaRPr lang="zh-CN" altLang="en-US" sz="2000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332860" y="1977655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386" y="1160147"/>
            <a:ext cx="5583893" cy="163712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2888" y="2930633"/>
            <a:ext cx="1990980" cy="3028387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249998" y="3762079"/>
            <a:ext cx="3807349" cy="5055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spc="3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COCO2017</a:t>
            </a:r>
            <a:r>
              <a:rPr lang="zh-CN" altLang="en-US" sz="2800" b="1" spc="3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数据集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249998" y="4556896"/>
            <a:ext cx="3927929" cy="7612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训练集：</a:t>
            </a:r>
            <a:r>
              <a:rPr lang="en-US" altLang="zh-CN" sz="2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118287</a:t>
            </a:r>
          </a:p>
          <a:p>
            <a:pPr>
              <a:lnSpc>
                <a:spcPct val="130000"/>
              </a:lnSpc>
            </a:pPr>
            <a:r>
              <a:rPr lang="zh-CN" alt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测试集：</a:t>
            </a:r>
            <a:r>
              <a:rPr lang="en-US" altLang="zh-CN" sz="2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5000</a:t>
            </a:r>
            <a:endParaRPr lang="zh-CN" altLang="en-US" sz="2000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1249998" y="4334940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实验流程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3" t="12328" r="13847" b="11418"/>
          <a:stretch>
            <a:fillRect/>
          </a:stretch>
        </p:blipFill>
        <p:spPr>
          <a:xfrm>
            <a:off x="1551539" y="975218"/>
            <a:ext cx="2478924" cy="20316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1" t="12126" r="19913" b="11418"/>
          <a:stretch>
            <a:fillRect/>
          </a:stretch>
        </p:blipFill>
        <p:spPr>
          <a:xfrm>
            <a:off x="5082026" y="983296"/>
            <a:ext cx="2027947" cy="201727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0" t="12328" r="19761" b="11215"/>
          <a:stretch>
            <a:fillRect/>
          </a:stretch>
        </p:blipFill>
        <p:spPr>
          <a:xfrm>
            <a:off x="8161536" y="993858"/>
            <a:ext cx="2027947" cy="200671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7" t="12126" r="14199" b="11013"/>
          <a:stretch>
            <a:fillRect/>
          </a:stretch>
        </p:blipFill>
        <p:spPr>
          <a:xfrm>
            <a:off x="8161537" y="3511385"/>
            <a:ext cx="2478924" cy="2069094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7" t="12244" r="14229" b="10895"/>
          <a:stretch>
            <a:fillRect/>
          </a:stretch>
        </p:blipFill>
        <p:spPr>
          <a:xfrm>
            <a:off x="1551539" y="3511386"/>
            <a:ext cx="2478924" cy="2069093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3" t="11913" r="14573" b="11226"/>
          <a:stretch>
            <a:fillRect/>
          </a:stretch>
        </p:blipFill>
        <p:spPr>
          <a:xfrm>
            <a:off x="4856538" y="3511385"/>
            <a:ext cx="2478924" cy="2069094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2467835" y="309156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原图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542001" y="309156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固定尺寸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400557" y="309156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随机缩放平移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2237002" y="56981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左右翻转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5540117" y="56981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上下翻转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731585" y="569811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数据归一化</a:t>
            </a:r>
          </a:p>
        </p:txBody>
      </p:sp>
    </p:spTree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6" r="12179" b="-24"/>
          <a:stretch>
            <a:fillRect/>
          </a:stretch>
        </p:blipFill>
        <p:spPr>
          <a:xfrm>
            <a:off x="6095998" y="1488828"/>
            <a:ext cx="5812931" cy="388034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实验流程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6059840" y="1208252"/>
            <a:ext cx="0" cy="4436410"/>
          </a:xfrm>
          <a:prstGeom prst="line">
            <a:avLst/>
          </a:prstGeom>
          <a:ln w="127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41539" y="1111831"/>
            <a:ext cx="3994948" cy="5055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spc="3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残差网络 </a:t>
            </a:r>
            <a:r>
              <a:rPr lang="en-US" altLang="zh-CN" sz="2800" b="1" spc="3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ResNet-50</a:t>
            </a:r>
            <a:endParaRPr lang="zh-CN" altLang="en-US" sz="2800" b="1" spc="3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41538" y="1906648"/>
            <a:ext cx="5157923" cy="11613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对网络进行微调，冻结掉所有的</a:t>
            </a:r>
            <a:r>
              <a:rPr lang="en-US" altLang="zh-CN" sz="2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BN</a:t>
            </a:r>
            <a:r>
              <a:rPr lang="zh-CN" alt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层与第一层瓶颈层</a:t>
            </a:r>
            <a:endParaRPr lang="en-US" altLang="zh-CN" sz="2000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输出三层特征图</a:t>
            </a:r>
            <a:r>
              <a:rPr lang="en-US" altLang="zh-CN" sz="2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C3</a:t>
            </a:r>
            <a:r>
              <a:rPr lang="zh-CN" alt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altLang="zh-CN" sz="2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C4</a:t>
            </a:r>
            <a:r>
              <a:rPr lang="zh-CN" alt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altLang="zh-CN" sz="2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C5</a:t>
            </a:r>
            <a:endParaRPr lang="zh-CN" altLang="en-US" sz="2000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541539" y="1684692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541539" y="3790009"/>
            <a:ext cx="3807349" cy="5055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spc="3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特征金字塔网络 </a:t>
            </a:r>
            <a:r>
              <a:rPr lang="en-US" altLang="zh-CN" sz="2800" b="1" spc="3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FPN</a:t>
            </a:r>
            <a:endParaRPr lang="zh-CN" altLang="en-US" sz="2800" b="1" spc="3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41538" y="4584826"/>
            <a:ext cx="5157923" cy="7612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输出用于检测的五层特征图</a:t>
            </a:r>
            <a:r>
              <a:rPr lang="en-US" altLang="zh-CN" sz="2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P1</a:t>
            </a:r>
            <a:r>
              <a:rPr lang="zh-CN" alt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altLang="zh-CN" sz="2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P2</a:t>
            </a:r>
            <a:r>
              <a:rPr lang="zh-CN" alt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altLang="zh-CN" sz="2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P3</a:t>
            </a:r>
            <a:r>
              <a:rPr lang="zh-CN" alt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altLang="zh-CN" sz="2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P4</a:t>
            </a:r>
            <a:r>
              <a:rPr lang="zh-CN" alt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altLang="zh-CN" sz="2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P5</a:t>
            </a:r>
            <a:endParaRPr lang="zh-CN" altLang="en-US" sz="2000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541539" y="4362870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8524004" y="5459996"/>
            <a:ext cx="1322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FPN</a:t>
            </a:r>
            <a:r>
              <a:rPr lang="zh-CN" altLang="en-US" dirty="0"/>
              <a:t>结构图</a:t>
            </a:r>
          </a:p>
        </p:txBody>
      </p:sp>
    </p:spTree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实验流程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40757" y="1607291"/>
            <a:ext cx="2160001" cy="3917208"/>
            <a:chOff x="678857" y="2188316"/>
            <a:chExt cx="2160001" cy="3917208"/>
          </a:xfrm>
        </p:grpSpPr>
        <p:sp>
          <p:nvSpPr>
            <p:cNvPr id="12" name="矩形 11"/>
            <p:cNvSpPr/>
            <p:nvPr/>
          </p:nvSpPr>
          <p:spPr>
            <a:xfrm>
              <a:off x="678857" y="2819802"/>
              <a:ext cx="720000" cy="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678857" y="2188316"/>
              <a:ext cx="1054135" cy="46166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zh-CN" altLang="en-US" sz="2400" b="1" spc="100" dirty="0">
                  <a:solidFill>
                    <a:schemeClr val="accent1"/>
                  </a:solidFill>
                </a:rPr>
                <a:t>检测头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78858" y="3123177"/>
              <a:ext cx="2160000" cy="2982347"/>
            </a:xfrm>
            <a:prstGeom prst="rect">
              <a:avLst/>
            </a:prstGeom>
            <a:noFill/>
          </p:spPr>
          <p:txBody>
            <a:bodyPr wrap="square" lIns="0" rtlCol="0">
              <a:no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pc="100" dirty="0"/>
                <a:t>特征图均通过分类分支、中心度分支、回归分支，得到最终检测结果；并将五层特征图的结果进行融合。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768066" y="1607291"/>
            <a:ext cx="2977738" cy="3917208"/>
            <a:chOff x="5063619" y="2188316"/>
            <a:chExt cx="2977738" cy="3917208"/>
          </a:xfrm>
        </p:grpSpPr>
        <p:sp>
          <p:nvSpPr>
            <p:cNvPr id="16" name="矩形 15"/>
            <p:cNvSpPr/>
            <p:nvPr/>
          </p:nvSpPr>
          <p:spPr>
            <a:xfrm>
              <a:off x="5063619" y="2819802"/>
              <a:ext cx="720000" cy="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063619" y="2188316"/>
              <a:ext cx="2977738" cy="46166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zh-CN" altLang="en-US" sz="2400" b="1" spc="100" dirty="0">
                  <a:solidFill>
                    <a:schemeClr val="accent1"/>
                  </a:solidFill>
                </a:rPr>
                <a:t>目标框特征层次分配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063620" y="3123178"/>
              <a:ext cx="2556010" cy="2982346"/>
            </a:xfrm>
            <a:prstGeom prst="rect">
              <a:avLst/>
            </a:prstGeom>
            <a:noFill/>
          </p:spPr>
          <p:txBody>
            <a:bodyPr wrap="square" lIns="0" rtlCol="0">
              <a:no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pc="100" dirty="0"/>
                <a:t>将特征图映射到原图中，得到正负样本及回归目标；并依据回归目标</a:t>
              </a:r>
              <a:r>
                <a:rPr lang="en-US" altLang="zh-CN" spc="100" dirty="0"/>
                <a:t>(l*,t*,r*,b*)</a:t>
              </a:r>
              <a:r>
                <a:rPr lang="zh-CN" altLang="en-US" spc="100" dirty="0"/>
                <a:t>中的最大值，选取不同的特征层进行检测。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410280" y="1607291"/>
            <a:ext cx="2160001" cy="3917208"/>
            <a:chOff x="9448380" y="2188316"/>
            <a:chExt cx="2160001" cy="3917208"/>
          </a:xfrm>
        </p:grpSpPr>
        <p:sp>
          <p:nvSpPr>
            <p:cNvPr id="20" name="矩形 19"/>
            <p:cNvSpPr/>
            <p:nvPr/>
          </p:nvSpPr>
          <p:spPr>
            <a:xfrm>
              <a:off x="9448380" y="2819802"/>
              <a:ext cx="720000" cy="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448380" y="2188316"/>
              <a:ext cx="1054135" cy="46166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zh-CN" altLang="en-US" sz="2400" b="1" spc="100" dirty="0">
                  <a:solidFill>
                    <a:schemeClr val="accent1"/>
                  </a:solidFill>
                </a:rPr>
                <a:t>损失值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9448381" y="3123178"/>
              <a:ext cx="2160000" cy="2982346"/>
            </a:xfrm>
            <a:prstGeom prst="rect">
              <a:avLst/>
            </a:prstGeom>
            <a:noFill/>
          </p:spPr>
          <p:txBody>
            <a:bodyPr wrap="square" lIns="0" rtlCol="0">
              <a:no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pc="100" dirty="0"/>
                <a:t>使用三个分支对应的损失函数计算对应的损失值，与对应权重相乘然后相加，得到最终的损失值。</a:t>
              </a:r>
            </a:p>
          </p:txBody>
        </p:sp>
      </p:grpSp>
      <p:sp>
        <p:nvSpPr>
          <p:cNvPr id="23" name="right-arrow_339913"/>
          <p:cNvSpPr>
            <a:spLocks noChangeAspect="1"/>
          </p:cNvSpPr>
          <p:nvPr/>
        </p:nvSpPr>
        <p:spPr bwMode="auto">
          <a:xfrm>
            <a:off x="3520065" y="2950119"/>
            <a:ext cx="609685" cy="608513"/>
          </a:xfrm>
          <a:custGeom>
            <a:avLst/>
            <a:gdLst>
              <a:gd name="connsiteX0" fmla="*/ 312860 w 607729"/>
              <a:gd name="connsiteY0" fmla="*/ 3534 h 606561"/>
              <a:gd name="connsiteX1" fmla="*/ 603991 w 607729"/>
              <a:gd name="connsiteY1" fmla="*/ 294222 h 606561"/>
              <a:gd name="connsiteX2" fmla="*/ 603991 w 607729"/>
              <a:gd name="connsiteY2" fmla="*/ 312084 h 606561"/>
              <a:gd name="connsiteX3" fmla="*/ 312860 w 607729"/>
              <a:gd name="connsiteY3" fmla="*/ 602772 h 606561"/>
              <a:gd name="connsiteX4" fmla="*/ 312593 w 607729"/>
              <a:gd name="connsiteY4" fmla="*/ 602949 h 606561"/>
              <a:gd name="connsiteX5" fmla="*/ 294792 w 607729"/>
              <a:gd name="connsiteY5" fmla="*/ 602772 h 606561"/>
              <a:gd name="connsiteX6" fmla="*/ 295059 w 607729"/>
              <a:gd name="connsiteY6" fmla="*/ 584909 h 606561"/>
              <a:gd name="connsiteX7" fmla="*/ 577201 w 607729"/>
              <a:gd name="connsiteY7" fmla="*/ 303108 h 606561"/>
              <a:gd name="connsiteX8" fmla="*/ 295059 w 607729"/>
              <a:gd name="connsiteY8" fmla="*/ 21308 h 606561"/>
              <a:gd name="connsiteX9" fmla="*/ 295059 w 607729"/>
              <a:gd name="connsiteY9" fmla="*/ 3800 h 606561"/>
              <a:gd name="connsiteX10" fmla="*/ 312860 w 607729"/>
              <a:gd name="connsiteY10" fmla="*/ 3534 h 606561"/>
              <a:gd name="connsiteX11" fmla="*/ 21707 w 607729"/>
              <a:gd name="connsiteY11" fmla="*/ 3534 h 606561"/>
              <a:gd name="connsiteX12" fmla="*/ 312838 w 607729"/>
              <a:gd name="connsiteY12" fmla="*/ 294222 h 606561"/>
              <a:gd name="connsiteX13" fmla="*/ 312838 w 607729"/>
              <a:gd name="connsiteY13" fmla="*/ 312084 h 606561"/>
              <a:gd name="connsiteX14" fmla="*/ 21707 w 607729"/>
              <a:gd name="connsiteY14" fmla="*/ 602772 h 606561"/>
              <a:gd name="connsiteX15" fmla="*/ 21440 w 607729"/>
              <a:gd name="connsiteY15" fmla="*/ 602949 h 606561"/>
              <a:gd name="connsiteX16" fmla="*/ 3639 w 607729"/>
              <a:gd name="connsiteY16" fmla="*/ 602772 h 606561"/>
              <a:gd name="connsiteX17" fmla="*/ 3906 w 607729"/>
              <a:gd name="connsiteY17" fmla="*/ 584909 h 606561"/>
              <a:gd name="connsiteX18" fmla="*/ 286047 w 607729"/>
              <a:gd name="connsiteY18" fmla="*/ 303197 h 606561"/>
              <a:gd name="connsiteX19" fmla="*/ 3906 w 607729"/>
              <a:gd name="connsiteY19" fmla="*/ 21485 h 606561"/>
              <a:gd name="connsiteX20" fmla="*/ 3906 w 607729"/>
              <a:gd name="connsiteY20" fmla="*/ 3889 h 606561"/>
              <a:gd name="connsiteX21" fmla="*/ 21707 w 607729"/>
              <a:gd name="connsiteY21" fmla="*/ 3534 h 606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7729" h="606561">
                <a:moveTo>
                  <a:pt x="312860" y="3534"/>
                </a:moveTo>
                <a:lnTo>
                  <a:pt x="603991" y="294222"/>
                </a:lnTo>
                <a:cubicBezTo>
                  <a:pt x="608975" y="299109"/>
                  <a:pt x="608975" y="307107"/>
                  <a:pt x="603991" y="312084"/>
                </a:cubicBezTo>
                <a:lnTo>
                  <a:pt x="312860" y="602772"/>
                </a:lnTo>
                <a:lnTo>
                  <a:pt x="312593" y="602949"/>
                </a:lnTo>
                <a:cubicBezTo>
                  <a:pt x="307698" y="607926"/>
                  <a:pt x="299688" y="607659"/>
                  <a:pt x="294792" y="602772"/>
                </a:cubicBezTo>
                <a:cubicBezTo>
                  <a:pt x="289808" y="597795"/>
                  <a:pt x="289986" y="589708"/>
                  <a:pt x="295059" y="584909"/>
                </a:cubicBezTo>
                <a:lnTo>
                  <a:pt x="577201" y="303108"/>
                </a:lnTo>
                <a:lnTo>
                  <a:pt x="295059" y="21308"/>
                </a:lnTo>
                <a:cubicBezTo>
                  <a:pt x="290342" y="16420"/>
                  <a:pt x="290342" y="8688"/>
                  <a:pt x="295059" y="3800"/>
                </a:cubicBezTo>
                <a:cubicBezTo>
                  <a:pt x="299866" y="-1176"/>
                  <a:pt x="307787" y="-1265"/>
                  <a:pt x="312860" y="3534"/>
                </a:cubicBezTo>
                <a:close/>
                <a:moveTo>
                  <a:pt x="21707" y="3534"/>
                </a:moveTo>
                <a:lnTo>
                  <a:pt x="312838" y="294222"/>
                </a:lnTo>
                <a:cubicBezTo>
                  <a:pt x="317822" y="299109"/>
                  <a:pt x="317822" y="307107"/>
                  <a:pt x="312838" y="312084"/>
                </a:cubicBezTo>
                <a:lnTo>
                  <a:pt x="21707" y="602772"/>
                </a:lnTo>
                <a:lnTo>
                  <a:pt x="21440" y="602949"/>
                </a:lnTo>
                <a:cubicBezTo>
                  <a:pt x="16544" y="607926"/>
                  <a:pt x="8534" y="607659"/>
                  <a:pt x="3639" y="602772"/>
                </a:cubicBezTo>
                <a:cubicBezTo>
                  <a:pt x="-1345" y="597795"/>
                  <a:pt x="-1167" y="589708"/>
                  <a:pt x="3906" y="584909"/>
                </a:cubicBezTo>
                <a:lnTo>
                  <a:pt x="286047" y="303197"/>
                </a:lnTo>
                <a:lnTo>
                  <a:pt x="3906" y="21485"/>
                </a:lnTo>
                <a:cubicBezTo>
                  <a:pt x="-811" y="16509"/>
                  <a:pt x="-811" y="8866"/>
                  <a:pt x="3906" y="3889"/>
                </a:cubicBezTo>
                <a:cubicBezTo>
                  <a:pt x="8712" y="-1176"/>
                  <a:pt x="16811" y="-1265"/>
                  <a:pt x="21707" y="353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24" name="right-arrow_339913"/>
          <p:cNvSpPr>
            <a:spLocks noChangeAspect="1"/>
          </p:cNvSpPr>
          <p:nvPr/>
        </p:nvSpPr>
        <p:spPr bwMode="auto">
          <a:xfrm>
            <a:off x="7993058" y="2950119"/>
            <a:ext cx="609685" cy="608513"/>
          </a:xfrm>
          <a:custGeom>
            <a:avLst/>
            <a:gdLst>
              <a:gd name="connsiteX0" fmla="*/ 312860 w 607729"/>
              <a:gd name="connsiteY0" fmla="*/ 3534 h 606561"/>
              <a:gd name="connsiteX1" fmla="*/ 603991 w 607729"/>
              <a:gd name="connsiteY1" fmla="*/ 294222 h 606561"/>
              <a:gd name="connsiteX2" fmla="*/ 603991 w 607729"/>
              <a:gd name="connsiteY2" fmla="*/ 312084 h 606561"/>
              <a:gd name="connsiteX3" fmla="*/ 312860 w 607729"/>
              <a:gd name="connsiteY3" fmla="*/ 602772 h 606561"/>
              <a:gd name="connsiteX4" fmla="*/ 312593 w 607729"/>
              <a:gd name="connsiteY4" fmla="*/ 602949 h 606561"/>
              <a:gd name="connsiteX5" fmla="*/ 294792 w 607729"/>
              <a:gd name="connsiteY5" fmla="*/ 602772 h 606561"/>
              <a:gd name="connsiteX6" fmla="*/ 295059 w 607729"/>
              <a:gd name="connsiteY6" fmla="*/ 584909 h 606561"/>
              <a:gd name="connsiteX7" fmla="*/ 577201 w 607729"/>
              <a:gd name="connsiteY7" fmla="*/ 303108 h 606561"/>
              <a:gd name="connsiteX8" fmla="*/ 295059 w 607729"/>
              <a:gd name="connsiteY8" fmla="*/ 21308 h 606561"/>
              <a:gd name="connsiteX9" fmla="*/ 295059 w 607729"/>
              <a:gd name="connsiteY9" fmla="*/ 3800 h 606561"/>
              <a:gd name="connsiteX10" fmla="*/ 312860 w 607729"/>
              <a:gd name="connsiteY10" fmla="*/ 3534 h 606561"/>
              <a:gd name="connsiteX11" fmla="*/ 21707 w 607729"/>
              <a:gd name="connsiteY11" fmla="*/ 3534 h 606561"/>
              <a:gd name="connsiteX12" fmla="*/ 312838 w 607729"/>
              <a:gd name="connsiteY12" fmla="*/ 294222 h 606561"/>
              <a:gd name="connsiteX13" fmla="*/ 312838 w 607729"/>
              <a:gd name="connsiteY13" fmla="*/ 312084 h 606561"/>
              <a:gd name="connsiteX14" fmla="*/ 21707 w 607729"/>
              <a:gd name="connsiteY14" fmla="*/ 602772 h 606561"/>
              <a:gd name="connsiteX15" fmla="*/ 21440 w 607729"/>
              <a:gd name="connsiteY15" fmla="*/ 602949 h 606561"/>
              <a:gd name="connsiteX16" fmla="*/ 3639 w 607729"/>
              <a:gd name="connsiteY16" fmla="*/ 602772 h 606561"/>
              <a:gd name="connsiteX17" fmla="*/ 3906 w 607729"/>
              <a:gd name="connsiteY17" fmla="*/ 584909 h 606561"/>
              <a:gd name="connsiteX18" fmla="*/ 286047 w 607729"/>
              <a:gd name="connsiteY18" fmla="*/ 303197 h 606561"/>
              <a:gd name="connsiteX19" fmla="*/ 3906 w 607729"/>
              <a:gd name="connsiteY19" fmla="*/ 21485 h 606561"/>
              <a:gd name="connsiteX20" fmla="*/ 3906 w 607729"/>
              <a:gd name="connsiteY20" fmla="*/ 3889 h 606561"/>
              <a:gd name="connsiteX21" fmla="*/ 21707 w 607729"/>
              <a:gd name="connsiteY21" fmla="*/ 3534 h 606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7729" h="606561">
                <a:moveTo>
                  <a:pt x="312860" y="3534"/>
                </a:moveTo>
                <a:lnTo>
                  <a:pt x="603991" y="294222"/>
                </a:lnTo>
                <a:cubicBezTo>
                  <a:pt x="608975" y="299109"/>
                  <a:pt x="608975" y="307107"/>
                  <a:pt x="603991" y="312084"/>
                </a:cubicBezTo>
                <a:lnTo>
                  <a:pt x="312860" y="602772"/>
                </a:lnTo>
                <a:lnTo>
                  <a:pt x="312593" y="602949"/>
                </a:lnTo>
                <a:cubicBezTo>
                  <a:pt x="307698" y="607926"/>
                  <a:pt x="299688" y="607659"/>
                  <a:pt x="294792" y="602772"/>
                </a:cubicBezTo>
                <a:cubicBezTo>
                  <a:pt x="289808" y="597795"/>
                  <a:pt x="289986" y="589708"/>
                  <a:pt x="295059" y="584909"/>
                </a:cubicBezTo>
                <a:lnTo>
                  <a:pt x="577201" y="303108"/>
                </a:lnTo>
                <a:lnTo>
                  <a:pt x="295059" y="21308"/>
                </a:lnTo>
                <a:cubicBezTo>
                  <a:pt x="290342" y="16420"/>
                  <a:pt x="290342" y="8688"/>
                  <a:pt x="295059" y="3800"/>
                </a:cubicBezTo>
                <a:cubicBezTo>
                  <a:pt x="299866" y="-1176"/>
                  <a:pt x="307787" y="-1265"/>
                  <a:pt x="312860" y="3534"/>
                </a:cubicBezTo>
                <a:close/>
                <a:moveTo>
                  <a:pt x="21707" y="3534"/>
                </a:moveTo>
                <a:lnTo>
                  <a:pt x="312838" y="294222"/>
                </a:lnTo>
                <a:cubicBezTo>
                  <a:pt x="317822" y="299109"/>
                  <a:pt x="317822" y="307107"/>
                  <a:pt x="312838" y="312084"/>
                </a:cubicBezTo>
                <a:lnTo>
                  <a:pt x="21707" y="602772"/>
                </a:lnTo>
                <a:lnTo>
                  <a:pt x="21440" y="602949"/>
                </a:lnTo>
                <a:cubicBezTo>
                  <a:pt x="16544" y="607926"/>
                  <a:pt x="8534" y="607659"/>
                  <a:pt x="3639" y="602772"/>
                </a:cubicBezTo>
                <a:cubicBezTo>
                  <a:pt x="-1345" y="597795"/>
                  <a:pt x="-1167" y="589708"/>
                  <a:pt x="3906" y="584909"/>
                </a:cubicBezTo>
                <a:lnTo>
                  <a:pt x="286047" y="303197"/>
                </a:lnTo>
                <a:lnTo>
                  <a:pt x="3906" y="21485"/>
                </a:lnTo>
                <a:cubicBezTo>
                  <a:pt x="-811" y="16509"/>
                  <a:pt x="-811" y="8866"/>
                  <a:pt x="3906" y="3889"/>
                </a:cubicBezTo>
                <a:cubicBezTo>
                  <a:pt x="8712" y="-1176"/>
                  <a:pt x="16811" y="-1265"/>
                  <a:pt x="21707" y="353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</p:spTree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实验流程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60399" y="1246671"/>
            <a:ext cx="2853509" cy="619744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kern="0" spc="3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w</a:t>
            </a:r>
            <a:r>
              <a:rPr kumimoji="0" lang="en-US" altLang="zh-CN" sz="2800" b="1" i="0" u="none" strike="noStrike" kern="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arm-up</a:t>
            </a:r>
            <a:r>
              <a:rPr kumimoji="0" lang="zh-CN" altLang="en-US" sz="2800" b="1" i="0" u="none" strike="noStrike" kern="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策略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60399" y="3672431"/>
            <a:ext cx="2853509" cy="619744"/>
          </a:xfrm>
          <a:prstGeom prst="round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0" spc="3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训练参数</a:t>
            </a:r>
            <a:endParaRPr kumimoji="0" lang="zh-CN" altLang="en-US" sz="2800" b="1" i="0" u="none" strike="noStrike" kern="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60400" y="2024225"/>
            <a:ext cx="10858500" cy="11613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训练开始选取较小的学习率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0.003333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，通过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500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步的训练，逐渐增加到初始学习率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0.1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000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避免初期过拟合；保持模型稳定性；网络收敛更快。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87832" y="4436685"/>
            <a:ext cx="10858500" cy="19615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just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初始学习率为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0.1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，训练总次数的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65%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90%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，学习率均降低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10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倍；权重衰减和动量分别设置为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0.0001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和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0.9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。</a:t>
            </a:r>
            <a:endParaRPr lang="en-US" altLang="zh-CN" sz="2000" spc="300" dirty="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marL="342900" indent="-342900" algn="just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VOC0712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数据集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  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：训练轮次为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30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轮，每一批次训练数量为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16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。</a:t>
            </a:r>
            <a:endParaRPr lang="en-US" altLang="zh-CN" sz="2000" spc="300" dirty="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marL="342900" indent="-342900" algn="just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COCO2017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数据集：训练轮次为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24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轮，每一批次训练数量为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8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。</a:t>
            </a:r>
          </a:p>
          <a:p>
            <a:pPr marL="342900" indent="-342900" algn="just">
              <a:lnSpc>
                <a:spcPct val="130000"/>
              </a:lnSpc>
              <a:buFont typeface="Wingdings" panose="05000000000000000000" pitchFamily="2" charset="2"/>
              <a:buChar char="n"/>
            </a:pPr>
            <a:endParaRPr lang="zh-CN" altLang="en-US" sz="2000" spc="300" dirty="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</p:spTree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58412" y="2105561"/>
            <a:ext cx="26468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04</a:t>
            </a:r>
            <a:endParaRPr kumimoji="0" lang="zh-CN" altLang="en-US" sz="16600" b="1" i="0" u="none" strike="noStrike" kern="1200" cap="none" spc="300" normalizeH="0" baseline="0" noProof="0" dirty="0">
              <a:ln>
                <a:noFill/>
              </a:ln>
              <a:gradFill>
                <a:gsLst>
                  <a:gs pos="0">
                    <a:srgbClr val="006C39"/>
                  </a:gs>
                  <a:gs pos="90000">
                    <a:srgbClr val="006C39">
                      <a:alpha val="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50367" y="2400894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4000" b="1" spc="6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实验</a:t>
            </a:r>
            <a:r>
              <a:rPr kumimoji="0" lang="zh-CN" altLang="en-US" sz="4000" b="1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结果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550367" y="3775625"/>
            <a:ext cx="4695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spc="100" dirty="0">
                <a:solidFill>
                  <a:prstClr val="white">
                    <a:lumMod val="75000"/>
                  </a:prstClr>
                </a:solidFill>
                <a:latin typeface="Century Gothic" panose="020B0502020202020204" pitchFamily="34" charset="0"/>
                <a:ea typeface="微软雅黑" panose="020B0503020204020204" charset="-122"/>
              </a:rPr>
              <a:t>Result of the experiment</a:t>
            </a:r>
            <a:endParaRPr lang="zh-CN" altLang="en-US" sz="2800" spc="100" dirty="0">
              <a:solidFill>
                <a:prstClr val="white">
                  <a:lumMod val="75000"/>
                </a:prstClr>
              </a:solidFill>
              <a:latin typeface="Century Gothic" panose="020B0502020202020204" pitchFamily="34" charset="0"/>
              <a:ea typeface="微软雅黑" panose="020B050302020402020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4728480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669549" y="3432579"/>
            <a:ext cx="720000" cy="10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0467218" y="5850000"/>
            <a:ext cx="1052654" cy="108000"/>
            <a:chOff x="10467218" y="6126091"/>
            <a:chExt cx="1052654" cy="108000"/>
          </a:xfrm>
        </p:grpSpPr>
        <p:sp>
          <p:nvSpPr>
            <p:cNvPr id="26" name="椭圆 25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555697" y="5252495"/>
            <a:ext cx="9960085" cy="4333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just"/>
            <a:r>
              <a:rPr lang="zh-CN" altLang="en-US" sz="2400" dirty="0">
                <a:solidFill>
                  <a:schemeClr val="tx1"/>
                </a:solidFill>
              </a:rPr>
              <a:t>通过采用中心部分策略，可以比较明显的提高检测器的检测效果</a:t>
            </a:r>
            <a:endParaRPr lang="en-US" altLang="zh-CN" sz="2400" dirty="0">
              <a:solidFill>
                <a:schemeClr val="tx1"/>
              </a:solidFill>
            </a:endParaRPr>
          </a:p>
        </p:txBody>
      </p:sp>
      <p:graphicFrame>
        <p:nvGraphicFramePr>
          <p:cNvPr id="3" name="表格 3"/>
          <p:cNvGraphicFramePr>
            <a:graphicFrameLocks noGrp="1"/>
          </p:cNvGraphicFramePr>
          <p:nvPr/>
        </p:nvGraphicFramePr>
        <p:xfrm>
          <a:off x="2481241" y="1498977"/>
          <a:ext cx="7733440" cy="1309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3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3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3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3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9329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AP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AP</a:t>
                      </a:r>
                      <a:r>
                        <a:rPr lang="en-US" altLang="zh-CN" b="0" baseline="-25000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AP</a:t>
                      </a:r>
                      <a:r>
                        <a:rPr lang="en-US" altLang="zh-CN" b="0" baseline="-25000" dirty="0">
                          <a:solidFill>
                            <a:schemeClr val="tx1"/>
                          </a:solidFill>
                        </a:rPr>
                        <a:t>75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321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无中心部分采样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53.33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77.36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57.86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5321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有中心部分采样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55.04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78.45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60.27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397214" y="1079669"/>
            <a:ext cx="1979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VOC0712</a:t>
            </a:r>
            <a:r>
              <a:rPr lang="zh-CN" altLang="en-US" dirty="0"/>
              <a:t>数据集</a:t>
            </a:r>
          </a:p>
        </p:txBody>
      </p:sp>
      <p:graphicFrame>
        <p:nvGraphicFramePr>
          <p:cNvPr id="13" name="表格 3"/>
          <p:cNvGraphicFramePr>
            <a:graphicFrameLocks noGrp="1"/>
          </p:cNvGraphicFramePr>
          <p:nvPr/>
        </p:nvGraphicFramePr>
        <p:xfrm>
          <a:off x="2520266" y="3530323"/>
          <a:ext cx="7733440" cy="1309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3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3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3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3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9329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AP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AP</a:t>
                      </a:r>
                      <a:r>
                        <a:rPr lang="en-US" altLang="zh-CN" b="0" baseline="-25000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AP</a:t>
                      </a:r>
                      <a:r>
                        <a:rPr lang="en-US" altLang="zh-CN" b="0" baseline="-25000" dirty="0">
                          <a:solidFill>
                            <a:schemeClr val="tx1"/>
                          </a:solidFill>
                        </a:rPr>
                        <a:t>75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321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无中心部分采样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35.5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53.0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37.8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5321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有中心部分采样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36.4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53.9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39.4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文本框 19"/>
          <p:cNvSpPr txBox="1"/>
          <p:nvPr/>
        </p:nvSpPr>
        <p:spPr>
          <a:xfrm>
            <a:off x="5436239" y="3111015"/>
            <a:ext cx="2198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COCO2017</a:t>
            </a:r>
            <a:r>
              <a:rPr lang="zh-CN" altLang="en-US" dirty="0"/>
              <a:t>数据集</a:t>
            </a:r>
          </a:p>
        </p:txBody>
      </p:sp>
    </p:spTree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F27691B-923D-4C0A-967F-6020E97C75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6" t="9143" r="8835" b="12755"/>
          <a:stretch/>
        </p:blipFill>
        <p:spPr>
          <a:xfrm>
            <a:off x="4863463" y="1419271"/>
            <a:ext cx="6971443" cy="3717442"/>
          </a:xfrm>
          <a:prstGeom prst="rect">
            <a:avLst/>
          </a:prstGeom>
        </p:spPr>
      </p:pic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917071" y="5157926"/>
            <a:ext cx="1443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AP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变化曲线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421185" y="5157926"/>
            <a:ext cx="1820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损失值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变化曲线</a:t>
            </a:r>
          </a:p>
        </p:txBody>
      </p:sp>
      <p:cxnSp>
        <p:nvCxnSpPr>
          <p:cNvPr id="4" name="直接箭头连接符 3"/>
          <p:cNvCxnSpPr/>
          <p:nvPr/>
        </p:nvCxnSpPr>
        <p:spPr>
          <a:xfrm flipV="1">
            <a:off x="6999187" y="3429000"/>
            <a:ext cx="0" cy="4949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7741911" y="3429000"/>
            <a:ext cx="0" cy="4949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10785513" y="2892640"/>
            <a:ext cx="0" cy="5363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11410765" y="2892640"/>
            <a:ext cx="0" cy="5363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48031" y="2297211"/>
            <a:ext cx="3595455" cy="19615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en-US" altLang="zh-CN" sz="2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</a:t>
            </a:r>
            <a:r>
              <a:rPr lang="zh-CN" alt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值逐渐上升趋于稳定</a:t>
            </a:r>
            <a:endParaRPr lang="en-US" altLang="zh-CN" sz="2000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endParaRPr lang="en-US" altLang="zh-CN" sz="2000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endParaRPr lang="en-US" altLang="zh-CN" sz="2000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000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损失值逐渐下降趋于稳定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798074" y="4034875"/>
            <a:ext cx="4022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第一次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7585862" y="4034875"/>
            <a:ext cx="4022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第二次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10584400" y="2153976"/>
            <a:ext cx="4022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第一次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1241744" y="2153976"/>
            <a:ext cx="4022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第二次</a:t>
            </a:r>
          </a:p>
        </p:txBody>
      </p:sp>
    </p:spTree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06" y="1022268"/>
            <a:ext cx="5885896" cy="502140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982" y="1794625"/>
            <a:ext cx="5456809" cy="3620754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58412" y="2105561"/>
            <a:ext cx="26468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05</a:t>
            </a:r>
            <a:endParaRPr kumimoji="0" lang="zh-CN" altLang="en-US" sz="16600" b="1" i="0" u="none" strike="noStrike" kern="1200" cap="none" spc="300" normalizeH="0" baseline="0" noProof="0" dirty="0">
              <a:ln>
                <a:noFill/>
              </a:ln>
              <a:gradFill>
                <a:gsLst>
                  <a:gs pos="0">
                    <a:srgbClr val="006C39"/>
                  </a:gs>
                  <a:gs pos="90000">
                    <a:srgbClr val="006C39">
                      <a:alpha val="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50367" y="2400894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总结反思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550367" y="3775625"/>
            <a:ext cx="4743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spc="100" dirty="0">
                <a:solidFill>
                  <a:prstClr val="white">
                    <a:lumMod val="75000"/>
                  </a:prstClr>
                </a:solidFill>
                <a:latin typeface="Century Gothic" panose="020B0502020202020204" pitchFamily="34" charset="0"/>
                <a:ea typeface="微软雅黑" panose="020B0503020204020204" charset="-122"/>
              </a:rPr>
              <a:t>Reflection and Summary</a:t>
            </a:r>
            <a:endParaRPr lang="zh-CN" altLang="en-US" sz="2800" spc="100" dirty="0">
              <a:solidFill>
                <a:prstClr val="white">
                  <a:lumMod val="75000"/>
                </a:prstClr>
              </a:solidFill>
              <a:latin typeface="Century Gothic" panose="020B0502020202020204" pitchFamily="34" charset="0"/>
              <a:ea typeface="微软雅黑" panose="020B050302020402020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4728480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669549" y="3432579"/>
            <a:ext cx="720000" cy="10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0467218" y="5850000"/>
            <a:ext cx="1052654" cy="108000"/>
            <a:chOff x="10467218" y="6126091"/>
            <a:chExt cx="1052654" cy="108000"/>
          </a:xfrm>
        </p:grpSpPr>
        <p:sp>
          <p:nvSpPr>
            <p:cNvPr id="20" name="椭圆 19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58412" y="2105561"/>
            <a:ext cx="26468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01</a:t>
            </a:r>
            <a:endParaRPr kumimoji="0" lang="zh-CN" altLang="en-US" sz="16600" b="1" i="0" u="none" strike="noStrike" kern="1200" cap="none" spc="300" normalizeH="0" baseline="0" noProof="0" dirty="0">
              <a:ln>
                <a:noFill/>
              </a:ln>
              <a:gradFill>
                <a:gsLst>
                  <a:gs pos="0">
                    <a:srgbClr val="006C39"/>
                  </a:gs>
                  <a:gs pos="90000">
                    <a:srgbClr val="006C39">
                      <a:alpha val="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50367" y="2400894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课题背景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550367" y="3775625"/>
            <a:ext cx="4604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10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Background of the project</a:t>
            </a:r>
            <a:endParaRPr kumimoji="0" lang="zh-CN" altLang="en-US" sz="2800" b="0" i="0" u="none" strike="noStrike" kern="1200" cap="none" spc="1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4728480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669549" y="3432579"/>
            <a:ext cx="720000" cy="10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0467218" y="5850000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反思总结</a:t>
            </a:r>
          </a:p>
        </p:txBody>
      </p:sp>
      <p:sp>
        <p:nvSpPr>
          <p:cNvPr id="11" name="矩形 10"/>
          <p:cNvSpPr/>
          <p:nvPr/>
        </p:nvSpPr>
        <p:spPr>
          <a:xfrm>
            <a:off x="1041400" y="1293252"/>
            <a:ext cx="10109200" cy="4356100"/>
          </a:xfrm>
          <a:prstGeom prst="rect">
            <a:avLst/>
          </a:prstGeom>
          <a:noFill/>
          <a:ln w="31750">
            <a:gradFill>
              <a:gsLst>
                <a:gs pos="13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34266" y="1103729"/>
            <a:ext cx="2487168" cy="2554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6600" spc="3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562100" y="2821859"/>
            <a:ext cx="9067800" cy="15614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342900" indent="-342900" algn="just">
              <a:buFont typeface="Wingdings" panose="05000000000000000000" pitchFamily="2" charset="2"/>
              <a:buChar char="p"/>
            </a:pPr>
            <a:r>
              <a:rPr lang="zh-CN" altLang="en-US" sz="2000" dirty="0"/>
              <a:t>中心度分支作用是为了打压偏僻的正样本点，抑制低质量框的产生，提高检测效果。</a:t>
            </a:r>
            <a:endParaRPr lang="en-US" altLang="zh-CN" sz="2000" dirty="0"/>
          </a:p>
          <a:p>
            <a:pPr algn="just"/>
            <a:endParaRPr lang="en-US" altLang="zh-CN" sz="2000" dirty="0"/>
          </a:p>
          <a:p>
            <a:pPr marL="342900" indent="-342900" algn="just">
              <a:buFont typeface="Wingdings" panose="05000000000000000000" pitchFamily="2" charset="2"/>
              <a:buChar char="p"/>
            </a:pPr>
            <a:r>
              <a:rPr lang="zh-CN" altLang="en-US" sz="2000" dirty="0"/>
              <a:t>增加中心部分采样策略之后，检测效果有明显提升。</a:t>
            </a:r>
            <a:endParaRPr lang="en-US" altLang="zh-CN" sz="2000" dirty="0"/>
          </a:p>
        </p:txBody>
      </p:sp>
      <p:sp>
        <p:nvSpPr>
          <p:cNvPr id="17" name="文本框 16"/>
          <p:cNvSpPr txBox="1"/>
          <p:nvPr/>
        </p:nvSpPr>
        <p:spPr>
          <a:xfrm>
            <a:off x="4413250" y="1685723"/>
            <a:ext cx="3365500" cy="743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400" b="1" spc="300" dirty="0">
                <a:solidFill>
                  <a:schemeClr val="accent4"/>
                </a:solidFill>
                <a:latin typeface="+mn-ea"/>
              </a:rPr>
              <a:t>中心度分支</a:t>
            </a:r>
          </a:p>
        </p:txBody>
      </p:sp>
      <p:sp>
        <p:nvSpPr>
          <p:cNvPr id="2" name="箭头: 右 1"/>
          <p:cNvSpPr/>
          <p:nvPr/>
        </p:nvSpPr>
        <p:spPr>
          <a:xfrm>
            <a:off x="1565058" y="4873775"/>
            <a:ext cx="399865" cy="28511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159599" y="4717484"/>
            <a:ext cx="81296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原有的中心度分支所产生的效果并没有达到最佳，其分支结构与对应损失函数均有提升改进的空间</a:t>
            </a:r>
          </a:p>
        </p:txBody>
      </p:sp>
    </p:spTree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282990" y="1484311"/>
            <a:ext cx="7287114" cy="226755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sz="6000" b="1" dirty="0">
                <a:latin typeface="+mn-ea"/>
                <a:ea typeface="+mn-ea"/>
              </a:rPr>
              <a:t>感谢各位专家老师</a:t>
            </a:r>
            <a:endParaRPr lang="en-US" altLang="zh-CN" sz="60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6000" b="1" dirty="0">
                <a:latin typeface="+mn-ea"/>
                <a:ea typeface="+mn-ea"/>
              </a:rPr>
              <a:t>请您批评指正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1295400" y="3925027"/>
            <a:ext cx="7343775" cy="0"/>
          </a:xfrm>
          <a:prstGeom prst="line">
            <a:avLst/>
          </a:prstGeom>
          <a:ln w="28575" cmpd="sng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301662" y="4270263"/>
            <a:ext cx="7287114" cy="15785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答辩人：陶润洲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导　师：赵三元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时　间：</a:t>
            </a:r>
            <a:fld id="{557380AF-A950-485A-9126-2F7168CD3CCC}" type="datetime1">
              <a:rPr lang="zh-CN" altLang="en-US" dirty="0" smtClean="0"/>
              <a:t>2020/6/13</a:t>
            </a:fld>
            <a:endParaRPr lang="zh-CN" altLang="en-US" dirty="0"/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课题背景</a:t>
            </a:r>
          </a:p>
        </p:txBody>
      </p:sp>
      <p:sp>
        <p:nvSpPr>
          <p:cNvPr id="11" name="内容占位符 1"/>
          <p:cNvSpPr txBox="1"/>
          <p:nvPr/>
        </p:nvSpPr>
        <p:spPr>
          <a:xfrm>
            <a:off x="1539631" y="1700198"/>
            <a:ext cx="9100038" cy="361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借助人脑的工作方式，通过构建层次化的结构，层与层之间通过简单的规则去进行连接，使得计算机可以如同人类一样，在海量的外界知识中，自主的学习相关的知识、提取复杂的特征，进而帮助人类去寻找一些隐藏在事物内部的规律、特征。而这种学习方式的本质其实是构建一张“深层次”的图，所以被称为深度学习。</a:t>
            </a:r>
          </a:p>
        </p:txBody>
      </p:sp>
      <p:sp>
        <p:nvSpPr>
          <p:cNvPr id="12" name="半闭框 11"/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半闭框 12"/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课题背景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682" y="1233385"/>
            <a:ext cx="6657220" cy="2595897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823405" y="1484333"/>
            <a:ext cx="4194697" cy="11613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just"/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自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2006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年深度学习概念提出来之后，大量的深度神经网络论文被发表。</a:t>
            </a:r>
            <a:endParaRPr lang="en-US" altLang="zh-CN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箭头: 下 4"/>
          <p:cNvSpPr/>
          <p:nvPr/>
        </p:nvSpPr>
        <p:spPr>
          <a:xfrm>
            <a:off x="2539016" y="2890177"/>
            <a:ext cx="763478" cy="1191989"/>
          </a:xfrm>
          <a:prstGeom prst="downArrow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823406" y="4326666"/>
            <a:ext cx="4194697" cy="15614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just"/>
            <a:r>
              <a:rPr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2012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Hinton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课题组通过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AlexNet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网络获得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ImageNet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图像识别大赛的冠军之后，深度神经网络开始正式进入人们视野。</a:t>
            </a:r>
            <a:endParaRPr lang="en-US" altLang="zh-CN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箭头: 下 32"/>
          <p:cNvSpPr/>
          <p:nvPr/>
        </p:nvSpPr>
        <p:spPr>
          <a:xfrm rot="16200000">
            <a:off x="5714261" y="4511397"/>
            <a:ext cx="763478" cy="1191989"/>
          </a:xfrm>
          <a:prstGeom prst="downArrow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7173897" y="4326664"/>
            <a:ext cx="4194697" cy="15614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just"/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目前，深度学习正在广泛的应用于计算机视觉领域中，而目标检测作为其基础任务之一，也在飞速的发展。</a:t>
            </a:r>
            <a:endParaRPr lang="en-US" altLang="zh-CN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课题背景</a:t>
            </a:r>
          </a:p>
        </p:txBody>
      </p:sp>
      <p:sp>
        <p:nvSpPr>
          <p:cNvPr id="32" name="矩形 31"/>
          <p:cNvSpPr/>
          <p:nvPr/>
        </p:nvSpPr>
        <p:spPr>
          <a:xfrm>
            <a:off x="4777429" y="2730279"/>
            <a:ext cx="720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891347" y="1993806"/>
            <a:ext cx="4747453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3200" b="1" spc="100" dirty="0">
                <a:solidFill>
                  <a:schemeClr val="accent1"/>
                </a:solidFill>
              </a:rPr>
              <a:t>基于锚点框目标检测算法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678858" y="2989828"/>
            <a:ext cx="4959942" cy="2405522"/>
          </a:xfrm>
          <a:prstGeom prst="rect">
            <a:avLst/>
          </a:prstGeom>
          <a:noFill/>
        </p:spPr>
        <p:txBody>
          <a:bodyPr wrap="square" lIns="0" rtlCol="0">
            <a:normAutofit/>
          </a:bodyPr>
          <a:lstStyle/>
          <a:p>
            <a:pPr algn="just" eaLnBrk="1">
              <a:lnSpc>
                <a:spcPct val="150000"/>
              </a:lnSpc>
            </a:pPr>
            <a:r>
              <a:rPr lang="zh-CN" altLang="en-US" sz="1600" spc="100" dirty="0"/>
              <a:t>通过预定义一组不同位置不同尺寸的锚点框，用于检测识别目标，避免多尺度遍历滑窗，使检测效果更好、检测速度更快。</a:t>
            </a:r>
            <a:endParaRPr lang="en-US" altLang="zh-CN" sz="1600" spc="100" dirty="0"/>
          </a:p>
          <a:p>
            <a:pPr algn="just" eaLnBrk="1">
              <a:lnSpc>
                <a:spcPct val="150000"/>
              </a:lnSpc>
            </a:pPr>
            <a:endParaRPr lang="en-US" altLang="zh-CN" sz="1600" spc="100" dirty="0"/>
          </a:p>
          <a:p>
            <a:pPr algn="just">
              <a:lnSpc>
                <a:spcPct val="150000"/>
              </a:lnSpc>
            </a:pPr>
            <a:r>
              <a:rPr lang="zh-CN" altLang="en-US" sz="1600" spc="100" dirty="0"/>
              <a:t>例如</a:t>
            </a:r>
            <a:r>
              <a:rPr lang="en-US" altLang="zh-CN" sz="1600" spc="100" dirty="0"/>
              <a:t>:	Faster R-CNN	(15'ICCV)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spc="100" dirty="0"/>
              <a:t>	SSD		(16'ECCV)</a:t>
            </a:r>
            <a:endParaRPr lang="zh-CN" altLang="en-US" sz="1600" spc="100" dirty="0"/>
          </a:p>
        </p:txBody>
      </p:sp>
      <p:sp>
        <p:nvSpPr>
          <p:cNvPr id="35" name="矩形 34"/>
          <p:cNvSpPr/>
          <p:nvPr/>
        </p:nvSpPr>
        <p:spPr>
          <a:xfrm>
            <a:off x="6703872" y="2724552"/>
            <a:ext cx="72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6703872" y="1993806"/>
            <a:ext cx="4324261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3200" b="1" spc="100" dirty="0">
                <a:solidFill>
                  <a:schemeClr val="accent4"/>
                </a:solidFill>
              </a:rPr>
              <a:t>无锚点框目标检测算法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6686550" y="2989828"/>
            <a:ext cx="4826592" cy="2405522"/>
          </a:xfrm>
          <a:prstGeom prst="rect">
            <a:avLst/>
          </a:prstGeom>
          <a:noFill/>
        </p:spPr>
        <p:txBody>
          <a:bodyPr wrap="square" lIns="0" rtlCol="0">
            <a:normAutofit/>
          </a:bodyPr>
          <a:lstStyle/>
          <a:p>
            <a:pPr algn="just" eaLnBrk="1">
              <a:lnSpc>
                <a:spcPct val="150000"/>
              </a:lnSpc>
            </a:pPr>
            <a:r>
              <a:rPr lang="zh-CN" altLang="en-US" sz="1600" spc="100" dirty="0"/>
              <a:t>通过使用关键点等特征来取代锚点框进行检测，避免了与预定义锚点框相关的超参数的计算，减少内存占用量，检测速度也有所提高。</a:t>
            </a:r>
            <a:endParaRPr lang="en-US" altLang="zh-CN" sz="1600" spc="100" dirty="0"/>
          </a:p>
          <a:p>
            <a:pPr algn="just" eaLnBrk="1">
              <a:lnSpc>
                <a:spcPct val="150000"/>
              </a:lnSpc>
            </a:pPr>
            <a:endParaRPr lang="en-US" altLang="zh-CN" sz="1600" spc="100" dirty="0"/>
          </a:p>
          <a:p>
            <a:pPr algn="just">
              <a:lnSpc>
                <a:spcPct val="150000"/>
              </a:lnSpc>
            </a:pPr>
            <a:r>
              <a:rPr lang="zh-CN" altLang="en-US" sz="1600" spc="100" dirty="0"/>
              <a:t>例如：</a:t>
            </a:r>
            <a:r>
              <a:rPr lang="en-US" altLang="zh-CN" sz="1600" spc="100" dirty="0"/>
              <a:t>	YOLO           </a:t>
            </a:r>
            <a:r>
              <a:rPr lang="zh-CN" altLang="en-US" sz="1600" spc="100" dirty="0"/>
              <a:t>（</a:t>
            </a:r>
            <a:r>
              <a:rPr lang="en-US" altLang="zh-CN" sz="1600" spc="100" dirty="0"/>
              <a:t>16'CVPR</a:t>
            </a:r>
            <a:r>
              <a:rPr lang="zh-CN" altLang="en-US" sz="1600" spc="100" dirty="0"/>
              <a:t>）</a:t>
            </a:r>
            <a:endParaRPr lang="en-US" altLang="zh-CN" sz="1600" spc="100" dirty="0"/>
          </a:p>
          <a:p>
            <a:pPr algn="just">
              <a:lnSpc>
                <a:spcPct val="150000"/>
              </a:lnSpc>
            </a:pPr>
            <a:r>
              <a:rPr lang="en-US" altLang="zh-CN" sz="1600" spc="100" dirty="0"/>
              <a:t>	CornerNet    </a:t>
            </a:r>
            <a:r>
              <a:rPr lang="zh-CN" altLang="en-US" sz="1600" spc="100" dirty="0"/>
              <a:t>（</a:t>
            </a:r>
            <a:r>
              <a:rPr lang="en-US" altLang="zh-CN" sz="1600" spc="100" dirty="0"/>
              <a:t>18'ECCV </a:t>
            </a:r>
            <a:r>
              <a:rPr lang="zh-CN" altLang="en-US" sz="1600" spc="100" dirty="0"/>
              <a:t>）</a:t>
            </a:r>
            <a:r>
              <a:rPr lang="en-US" altLang="zh-CN" sz="1600" spc="100" dirty="0"/>
              <a:t>	</a:t>
            </a:r>
            <a:endParaRPr lang="zh-CN" altLang="en-US" sz="1600" spc="100" dirty="0"/>
          </a:p>
        </p:txBody>
      </p:sp>
      <p:cxnSp>
        <p:nvCxnSpPr>
          <p:cNvPr id="38" name="直接连接符 37"/>
          <p:cNvCxnSpPr/>
          <p:nvPr/>
        </p:nvCxnSpPr>
        <p:spPr>
          <a:xfrm>
            <a:off x="6091989" y="1997816"/>
            <a:ext cx="0" cy="319829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58412" y="2105561"/>
            <a:ext cx="26468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02</a:t>
            </a:r>
            <a:endParaRPr kumimoji="0" lang="zh-CN" altLang="en-US" sz="16600" b="1" i="0" u="none" strike="noStrike" kern="1200" cap="none" spc="300" normalizeH="0" baseline="0" noProof="0" dirty="0">
              <a:ln>
                <a:noFill/>
              </a:ln>
              <a:gradFill>
                <a:gsLst>
                  <a:gs pos="0">
                    <a:srgbClr val="006C39"/>
                  </a:gs>
                  <a:gs pos="90000">
                    <a:srgbClr val="006C39">
                      <a:alpha val="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50367" y="2400894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4000" b="1" spc="6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算法介绍</a:t>
            </a:r>
            <a:endParaRPr kumimoji="0" lang="zh-CN" altLang="en-US" sz="4000" b="1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50367" y="3775625"/>
            <a:ext cx="5541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spc="100" dirty="0">
                <a:solidFill>
                  <a:prstClr val="white">
                    <a:lumMod val="75000"/>
                  </a:prstClr>
                </a:solidFill>
                <a:latin typeface="Century Gothic" panose="020B0502020202020204" pitchFamily="34" charset="0"/>
                <a:ea typeface="微软雅黑" panose="020B0503020204020204" charset="-122"/>
              </a:rPr>
              <a:t>Introduction of the algorithm</a:t>
            </a:r>
            <a:endParaRPr lang="zh-CN" altLang="en-US" sz="2800" spc="100" dirty="0">
              <a:solidFill>
                <a:prstClr val="white">
                  <a:lumMod val="75000"/>
                </a:prstClr>
              </a:solidFill>
              <a:latin typeface="Century Gothic" panose="020B0502020202020204" pitchFamily="34" charset="0"/>
              <a:ea typeface="微软雅黑" panose="020B050302020402020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4728480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669549" y="3432579"/>
            <a:ext cx="720000" cy="10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0467218" y="5850000"/>
            <a:ext cx="1052654" cy="108000"/>
            <a:chOff x="10467218" y="6126091"/>
            <a:chExt cx="1052654" cy="108000"/>
          </a:xfrm>
        </p:grpSpPr>
        <p:sp>
          <p:nvSpPr>
            <p:cNvPr id="14" name="椭圆 13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算法介绍</a:t>
            </a:r>
          </a:p>
        </p:txBody>
      </p:sp>
      <p:sp>
        <p:nvSpPr>
          <p:cNvPr id="8" name="平行四边形 7"/>
          <p:cNvSpPr/>
          <p:nvPr/>
        </p:nvSpPr>
        <p:spPr>
          <a:xfrm>
            <a:off x="674412" y="1626014"/>
            <a:ext cx="5724000" cy="3207658"/>
          </a:xfrm>
          <a:prstGeom prst="parallelogram">
            <a:avLst/>
          </a:prstGeom>
          <a:noFill/>
          <a:ln w="38100">
            <a:gradFill>
              <a:gsLst>
                <a:gs pos="20000">
                  <a:srgbClr val="003378">
                    <a:alpha val="0"/>
                  </a:srgbClr>
                </a:gs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/>
        </p:nvSpPr>
        <p:spPr>
          <a:xfrm>
            <a:off x="5822046" y="2366244"/>
            <a:ext cx="5724000" cy="3207658"/>
          </a:xfrm>
          <a:prstGeom prst="parallelogram">
            <a:avLst/>
          </a:prstGeom>
          <a:noFill/>
          <a:ln w="38100">
            <a:gradFill>
              <a:gsLst>
                <a:gs pos="20000">
                  <a:srgbClr val="003378">
                    <a:alpha val="0"/>
                  </a:srgbClr>
                </a:gs>
                <a:gs pos="0">
                  <a:schemeClr val="accent1">
                    <a:alpha val="0"/>
                  </a:schemeClr>
                </a:gs>
                <a:gs pos="100000">
                  <a:schemeClr val="accent4"/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978400" y="2558913"/>
            <a:ext cx="2235200" cy="16539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9600" i="1" spc="300" dirty="0">
                <a:solidFill>
                  <a:schemeClr val="accent1">
                    <a:alpha val="11000"/>
                  </a:schemeClr>
                </a:solidFill>
                <a:latin typeface="+mj-lt"/>
              </a:rPr>
              <a:t>VS</a:t>
            </a:r>
            <a:endParaRPr lang="zh-CN" altLang="en-US" sz="9600" i="1" spc="300" dirty="0">
              <a:solidFill>
                <a:schemeClr val="accent1">
                  <a:alpha val="11000"/>
                </a:schemeClr>
              </a:solidFill>
              <a:latin typeface="+mj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723708" y="3732057"/>
            <a:ext cx="3904343" cy="7612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just"/>
            <a:r>
              <a:rPr lang="zh-CN" altLang="en-US" sz="2000" dirty="0"/>
              <a:t>在得到的特征图上逐像素点进行回归检测。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723708" y="2892691"/>
            <a:ext cx="4747989" cy="5055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spc="300" dirty="0">
                <a:solidFill>
                  <a:schemeClr val="accent4"/>
                </a:solidFill>
                <a:latin typeface="+mj-ea"/>
                <a:ea typeface="+mj-ea"/>
              </a:rPr>
              <a:t>全卷积单阶段目标检测方法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967666" y="2027056"/>
            <a:ext cx="4425637" cy="5055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800" b="1" spc="300" dirty="0">
                <a:solidFill>
                  <a:schemeClr val="accent1"/>
                </a:solidFill>
                <a:latin typeface="+mj-ea"/>
                <a:ea typeface="+mj-ea"/>
              </a:rPr>
              <a:t>基于锚点框目标检测方法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488960" y="2933686"/>
            <a:ext cx="3904343" cy="7612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just"/>
            <a:r>
              <a:rPr lang="zh-CN" altLang="en-US" sz="2000" dirty="0"/>
              <a:t>在得到的特征图上使用预定义的锚点框进行检测。</a:t>
            </a:r>
          </a:p>
        </p:txBody>
      </p: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矩形 100"/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8" name="表格 5"/>
          <p:cNvGraphicFramePr>
            <a:graphicFrameLocks noGrp="1"/>
          </p:cNvGraphicFramePr>
          <p:nvPr/>
        </p:nvGraphicFramePr>
        <p:xfrm>
          <a:off x="1171833" y="1402300"/>
          <a:ext cx="4320000" cy="4040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08044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9350" marR="89350" marT="44674" marB="44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8044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9350" marR="89350" marT="44674" marB="44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8044"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89350" marR="89350" marT="44674" marB="44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8044"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89350" marR="89350" marT="44674" marB="44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8044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9350" marR="89350" marT="44674" marB="44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9350" marR="89350" marT="44674" marB="446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3" name="表格 93"/>
          <p:cNvGraphicFramePr>
            <a:graphicFrameLocks noGrp="1"/>
          </p:cNvGraphicFramePr>
          <p:nvPr/>
        </p:nvGraphicFramePr>
        <p:xfrm>
          <a:off x="2185366" y="2349000"/>
          <a:ext cx="216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CN" altLang="en-US" sz="500" dirty="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 dirty="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 dirty="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 dirty="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 dirty="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 dirty="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 dirty="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500" dirty="0"/>
                    </a:p>
                  </a:txBody>
                  <a:tcPr marL="24300" marR="24300" marT="12150" marB="12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9" name="椭圆 48"/>
          <p:cNvSpPr/>
          <p:nvPr/>
        </p:nvSpPr>
        <p:spPr>
          <a:xfrm>
            <a:off x="1096373" y="1325662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958987" y="1325662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2821601" y="1325662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3684215" y="1325662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4546829" y="1325662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5409443" y="1325662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096376" y="2120655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1958990" y="2120655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2821604" y="2120655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8" name="椭圆 57"/>
          <p:cNvSpPr/>
          <p:nvPr/>
        </p:nvSpPr>
        <p:spPr>
          <a:xfrm>
            <a:off x="3684218" y="2120655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4546832" y="2120655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5409446" y="2120655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1096373" y="5362157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1958987" y="5362157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2821601" y="5362157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3684215" y="5362157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>
            <a:off x="4546829" y="5362157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5409443" y="5362157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2500545" y="2019623"/>
            <a:ext cx="902473" cy="16192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8" name="文本框 87"/>
          <p:cNvSpPr txBox="1"/>
          <p:nvPr/>
        </p:nvSpPr>
        <p:spPr>
          <a:xfrm>
            <a:off x="2500545" y="2016812"/>
            <a:ext cx="343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</a:t>
            </a:r>
            <a:endParaRPr lang="zh-CN" altLang="en-US" sz="2400" dirty="0"/>
          </a:p>
        </p:txBody>
      </p:sp>
      <p:sp>
        <p:nvSpPr>
          <p:cNvPr id="61" name="椭圆 60"/>
          <p:cNvSpPr/>
          <p:nvPr/>
        </p:nvSpPr>
        <p:spPr>
          <a:xfrm>
            <a:off x="1096379" y="2915648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1958993" y="2915648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2821607" y="2915648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3684221" y="2915648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4546835" y="2915648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5409449" y="2915648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1096382" y="3710641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958996" y="3710641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2821610" y="3710641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3684224" y="3710641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4546838" y="3710641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5409452" y="3710641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1096385" y="4505634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1958999" y="4505634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2821613" y="4505634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3684227" y="4505634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4546841" y="4505634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5409455" y="4505634"/>
            <a:ext cx="150921" cy="166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/>
        </p:nvSpPr>
        <p:spPr>
          <a:xfrm>
            <a:off x="2500545" y="2781656"/>
            <a:ext cx="343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B</a:t>
            </a:r>
            <a:endParaRPr lang="zh-CN" altLang="en-US" sz="2400" dirty="0"/>
          </a:p>
        </p:txBody>
      </p:sp>
      <p:sp>
        <p:nvSpPr>
          <p:cNvPr id="92" name="文本框 91"/>
          <p:cNvSpPr txBox="1"/>
          <p:nvPr/>
        </p:nvSpPr>
        <p:spPr>
          <a:xfrm>
            <a:off x="3378195" y="2759333"/>
            <a:ext cx="343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</a:t>
            </a:r>
            <a:endParaRPr lang="zh-CN" altLang="en-US" sz="2400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算法介绍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046164" y="2011009"/>
            <a:ext cx="5920550" cy="361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en-US" sz="2000" dirty="0"/>
              <a:t>将特征图上的点都映射回原始图片中</a:t>
            </a:r>
          </a:p>
        </p:txBody>
      </p:sp>
      <p:sp>
        <p:nvSpPr>
          <p:cNvPr id="95" name="文本框 94"/>
          <p:cNvSpPr txBox="1"/>
          <p:nvPr/>
        </p:nvSpPr>
        <p:spPr>
          <a:xfrm>
            <a:off x="6046164" y="1325662"/>
            <a:ext cx="5920550" cy="361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en-US" sz="2000" dirty="0"/>
              <a:t>通过</a:t>
            </a:r>
            <a:r>
              <a:rPr lang="en-US" altLang="zh-CN" sz="2000" dirty="0"/>
              <a:t>CNN</a:t>
            </a:r>
            <a:r>
              <a:rPr lang="zh-CN" altLang="en-US" sz="2000" dirty="0"/>
              <a:t>特征提取网络得到特征图</a:t>
            </a:r>
          </a:p>
        </p:txBody>
      </p:sp>
      <p:sp>
        <p:nvSpPr>
          <p:cNvPr id="96" name="文本框 95"/>
          <p:cNvSpPr txBox="1"/>
          <p:nvPr/>
        </p:nvSpPr>
        <p:spPr>
          <a:xfrm>
            <a:off x="2826784" y="454091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特征图</a:t>
            </a:r>
          </a:p>
        </p:txBody>
      </p:sp>
      <p:sp>
        <p:nvSpPr>
          <p:cNvPr id="97" name="文本框 96"/>
          <p:cNvSpPr txBox="1"/>
          <p:nvPr/>
        </p:nvSpPr>
        <p:spPr>
          <a:xfrm>
            <a:off x="6046164" y="2696356"/>
            <a:ext cx="5920550" cy="361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en-US" sz="2000" dirty="0"/>
              <a:t>根据点与目标框的关系，判断正负样本</a:t>
            </a:r>
          </a:p>
        </p:txBody>
      </p:sp>
      <p:sp>
        <p:nvSpPr>
          <p:cNvPr id="98" name="文本框 97"/>
          <p:cNvSpPr txBox="1"/>
          <p:nvPr/>
        </p:nvSpPr>
        <p:spPr>
          <a:xfrm>
            <a:off x="6046164" y="3638857"/>
            <a:ext cx="5920550" cy="19615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just"/>
            <a:r>
              <a:rPr lang="en-US" altLang="zh-CN" sz="2000" dirty="0"/>
              <a:t>A:</a:t>
            </a:r>
            <a:r>
              <a:rPr lang="zh-CN" altLang="en-US" sz="2000" dirty="0"/>
              <a:t>落入目标框内，为正样本</a:t>
            </a:r>
            <a:endParaRPr lang="en-US" altLang="zh-CN" sz="2000" dirty="0"/>
          </a:p>
          <a:p>
            <a:pPr algn="just"/>
            <a:endParaRPr lang="en-US" altLang="zh-CN" sz="2000" dirty="0"/>
          </a:p>
          <a:p>
            <a:pPr algn="just"/>
            <a:r>
              <a:rPr lang="en-US" altLang="zh-CN" sz="2000" dirty="0"/>
              <a:t>B:</a:t>
            </a:r>
            <a:r>
              <a:rPr lang="zh-CN" altLang="en-US" sz="2000" dirty="0"/>
              <a:t>落入目标框内，为正样本</a:t>
            </a:r>
            <a:endParaRPr lang="en-US" altLang="zh-CN" sz="2000" dirty="0"/>
          </a:p>
          <a:p>
            <a:pPr algn="just"/>
            <a:endParaRPr lang="en-US" altLang="zh-CN" sz="2000" dirty="0"/>
          </a:p>
          <a:p>
            <a:pPr algn="just"/>
            <a:r>
              <a:rPr lang="en-US" altLang="zh-CN" sz="2000" dirty="0"/>
              <a:t>C:</a:t>
            </a:r>
            <a:r>
              <a:rPr lang="zh-CN" altLang="en-US" sz="2000" dirty="0"/>
              <a:t>落在目标框外，为负样本</a:t>
            </a:r>
            <a:endParaRPr lang="en-US" altLang="zh-CN" sz="2000" dirty="0"/>
          </a:p>
        </p:txBody>
      </p:sp>
      <p:sp>
        <p:nvSpPr>
          <p:cNvPr id="99" name="文本框 98"/>
          <p:cNvSpPr txBox="1"/>
          <p:nvPr/>
        </p:nvSpPr>
        <p:spPr>
          <a:xfrm>
            <a:off x="3037884" y="55938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原图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1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5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indefinit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8" dur="indefinit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indefinit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1" dur="indefinit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indefinit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7" grpId="0" animBg="1"/>
      <p:bldP spid="88" grpId="0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91" grpId="0"/>
      <p:bldP spid="92" grpId="0"/>
      <p:bldP spid="13" grpId="0"/>
      <p:bldP spid="96" grpId="0"/>
      <p:bldP spid="97" grpId="0"/>
      <p:bldP spid="98" grpId="0"/>
      <p:bldP spid="9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封2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封1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目3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内页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1443</Words>
  <Application>Microsoft Office PowerPoint</Application>
  <PresentationFormat>宽屏</PresentationFormat>
  <Paragraphs>256</Paragraphs>
  <Slides>31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31</vt:i4>
      </vt:variant>
    </vt:vector>
  </HeadingPairs>
  <TitlesOfParts>
    <vt:vector size="47" baseType="lpstr">
      <vt:lpstr>黑体</vt:lpstr>
      <vt:lpstr>微软雅黑 Light</vt:lpstr>
      <vt:lpstr>Century Gothic</vt:lpstr>
      <vt:lpstr>Times New Roman</vt:lpstr>
      <vt:lpstr>微软雅黑</vt:lpstr>
      <vt:lpstr>等线 Light</vt:lpstr>
      <vt:lpstr>等线</vt:lpstr>
      <vt:lpstr>Arial</vt:lpstr>
      <vt:lpstr>Wingdings</vt:lpstr>
      <vt:lpstr>Cambria Math</vt:lpstr>
      <vt:lpstr>宋体</vt:lpstr>
      <vt:lpstr>Office 主题​​</vt:lpstr>
      <vt:lpstr>封2​​</vt:lpstr>
      <vt:lpstr>封1​​</vt:lpstr>
      <vt:lpstr>目3​​</vt:lpstr>
      <vt:lpstr>内页​​</vt:lpstr>
      <vt:lpstr>PowerPoint 演示文稿</vt:lpstr>
      <vt:lpstr>PowerPoint 演示文稿</vt:lpstr>
      <vt:lpstr>PowerPoint 演示文稿</vt:lpstr>
      <vt:lpstr>课题背景</vt:lpstr>
      <vt:lpstr>课题背景</vt:lpstr>
      <vt:lpstr>课题背景</vt:lpstr>
      <vt:lpstr>PowerPoint 演示文稿</vt:lpstr>
      <vt:lpstr>算法介绍</vt:lpstr>
      <vt:lpstr>算法介绍</vt:lpstr>
      <vt:lpstr>算法介绍</vt:lpstr>
      <vt:lpstr>算法介绍</vt:lpstr>
      <vt:lpstr>算法介绍</vt:lpstr>
      <vt:lpstr>算法介绍</vt:lpstr>
      <vt:lpstr>算法介绍</vt:lpstr>
      <vt:lpstr>算法介绍：创新点</vt:lpstr>
      <vt:lpstr>算法介绍</vt:lpstr>
      <vt:lpstr>算法介绍</vt:lpstr>
      <vt:lpstr>PowerPoint 演示文稿</vt:lpstr>
      <vt:lpstr>实验流程</vt:lpstr>
      <vt:lpstr>实验流程</vt:lpstr>
      <vt:lpstr>实验流程</vt:lpstr>
      <vt:lpstr>实验流程</vt:lpstr>
      <vt:lpstr>实验流程</vt:lpstr>
      <vt:lpstr>实验流程</vt:lpstr>
      <vt:lpstr>PowerPoint 演示文稿</vt:lpstr>
      <vt:lpstr>实验结果</vt:lpstr>
      <vt:lpstr>实验结果</vt:lpstr>
      <vt:lpstr>实验结果</vt:lpstr>
      <vt:lpstr>PowerPoint 演示文稿</vt:lpstr>
      <vt:lpstr>反思总结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北京理工大学 毕业设计论文答辩</dc:title>
  <dc:creator>润洲 陶</dc:creator>
  <cp:lastModifiedBy>润洲 陶</cp:lastModifiedBy>
  <cp:revision>139</cp:revision>
  <dcterms:created xsi:type="dcterms:W3CDTF">2020-06-13T01:37:16Z</dcterms:created>
  <dcterms:modified xsi:type="dcterms:W3CDTF">2020-06-13T03:40:00Z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2052-11.1.0.9505</vt:lpwstr>
  </property>
</Properties>
</file>